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handoutMasterIdLst>
    <p:handoutMasterId r:id="rId55"/>
  </p:handoutMasterIdLst>
  <p:sldIdLst>
    <p:sldId id="256" r:id="rId2"/>
    <p:sldId id="258" r:id="rId3"/>
    <p:sldId id="257" r:id="rId4"/>
    <p:sldId id="264" r:id="rId5"/>
    <p:sldId id="260" r:id="rId6"/>
    <p:sldId id="271" r:id="rId7"/>
    <p:sldId id="272" r:id="rId8"/>
    <p:sldId id="352" r:id="rId9"/>
    <p:sldId id="353" r:id="rId10"/>
    <p:sldId id="270" r:id="rId11"/>
    <p:sldId id="336" r:id="rId12"/>
    <p:sldId id="337" r:id="rId13"/>
    <p:sldId id="338" r:id="rId14"/>
    <p:sldId id="339" r:id="rId15"/>
    <p:sldId id="340" r:id="rId16"/>
    <p:sldId id="356" r:id="rId17"/>
    <p:sldId id="266" r:id="rId18"/>
    <p:sldId id="304" r:id="rId19"/>
    <p:sldId id="316" r:id="rId20"/>
    <p:sldId id="317" r:id="rId21"/>
    <p:sldId id="318" r:id="rId22"/>
    <p:sldId id="319" r:id="rId23"/>
    <p:sldId id="320" r:id="rId24"/>
    <p:sldId id="321" r:id="rId25"/>
    <p:sldId id="322" r:id="rId26"/>
    <p:sldId id="323" r:id="rId27"/>
    <p:sldId id="324" r:id="rId28"/>
    <p:sldId id="326" r:id="rId29"/>
    <p:sldId id="327" r:id="rId30"/>
    <p:sldId id="328" r:id="rId31"/>
    <p:sldId id="329" r:id="rId32"/>
    <p:sldId id="331" r:id="rId33"/>
    <p:sldId id="332" r:id="rId34"/>
    <p:sldId id="333" r:id="rId35"/>
    <p:sldId id="334" r:id="rId36"/>
    <p:sldId id="335" r:id="rId37"/>
    <p:sldId id="276" r:id="rId38"/>
    <p:sldId id="279" r:id="rId39"/>
    <p:sldId id="354" r:id="rId40"/>
    <p:sldId id="341" r:id="rId41"/>
    <p:sldId id="357" r:id="rId42"/>
    <p:sldId id="342" r:id="rId43"/>
    <p:sldId id="351" r:id="rId44"/>
    <p:sldId id="355" r:id="rId45"/>
    <p:sldId id="343" r:id="rId46"/>
    <p:sldId id="344" r:id="rId47"/>
    <p:sldId id="345" r:id="rId48"/>
    <p:sldId id="346" r:id="rId49"/>
    <p:sldId id="347" r:id="rId50"/>
    <p:sldId id="348" r:id="rId51"/>
    <p:sldId id="349" r:id="rId52"/>
    <p:sldId id="287" r:id="rId5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F37"/>
    <a:srgbClr val="EC704E"/>
    <a:srgbClr val="002E5C"/>
    <a:srgbClr val="021220"/>
    <a:srgbClr val="AC8300"/>
    <a:srgbClr val="D6AD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186" y="72"/>
      </p:cViewPr>
      <p:guideLst/>
    </p:cSldViewPr>
  </p:slideViewPr>
  <p:notesTextViewPr>
    <p:cViewPr>
      <p:scale>
        <a:sx n="1" d="1"/>
        <a:sy n="1" d="1"/>
      </p:scale>
      <p:origin x="0" y="0"/>
    </p:cViewPr>
  </p:notesTextViewPr>
  <p:notesViewPr>
    <p:cSldViewPr snapToGrid="0">
      <p:cViewPr varScale="1">
        <p:scale>
          <a:sx n="60" d="100"/>
          <a:sy n="60" d="100"/>
        </p:scale>
        <p:origin x="2496"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BC77A790-A1E0-436E-9991-F804135A99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B85AB993-5943-465E-A0B5-7F6E81856A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F70A27-FFC8-4FCD-9756-761E738AF7A6}" type="datetimeFigureOut">
              <a:rPr lang="zh-CN" altLang="en-US" smtClean="0"/>
              <a:t>2021/8/11</a:t>
            </a:fld>
            <a:endParaRPr lang="zh-CN" altLang="en-US"/>
          </a:p>
        </p:txBody>
      </p:sp>
      <p:sp>
        <p:nvSpPr>
          <p:cNvPr id="4" name="页脚占位符 3">
            <a:extLst>
              <a:ext uri="{FF2B5EF4-FFF2-40B4-BE49-F238E27FC236}">
                <a16:creationId xmlns:a16="http://schemas.microsoft.com/office/drawing/2014/main" id="{1CF9624A-236F-4D22-A2B1-0091A7CBF2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BFF97FFF-66FF-4BCE-838B-D0DCF7F052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C6FD5F-7DAE-409C-91C4-BF4DC982E52C}" type="slidenum">
              <a:rPr lang="zh-CN" altLang="en-US" smtClean="0"/>
              <a:t>‹#›</a:t>
            </a:fld>
            <a:endParaRPr lang="zh-CN" altLang="en-US"/>
          </a:p>
        </p:txBody>
      </p:sp>
    </p:spTree>
    <p:extLst>
      <p:ext uri="{BB962C8B-B14F-4D97-AF65-F5344CB8AC3E}">
        <p14:creationId xmlns:p14="http://schemas.microsoft.com/office/powerpoint/2010/main" val="3646413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A21117A-364B-4A74-A25B-6382B310B86D}" type="datetimeFigureOut">
              <a:rPr lang="zh-CN" altLang="en-US" smtClean="0"/>
              <a:t>2021/8/10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1AF343-A40F-46C4-B868-C98ABB7DC4D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A21117A-364B-4A74-A25B-6382B310B86D}" type="datetimeFigureOut">
              <a:rPr lang="zh-CN" altLang="en-US" smtClean="0"/>
              <a:t>2021/8/10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1AF343-A40F-46C4-B868-C98ABB7DC4D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A21117A-364B-4A74-A25B-6382B310B86D}" type="datetimeFigureOut">
              <a:rPr lang="zh-CN" altLang="en-US" smtClean="0"/>
              <a:t>2021/8/10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1AF343-A40F-46C4-B868-C98ABB7DC4D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A21117A-364B-4A74-A25B-6382B310B86D}" type="datetimeFigureOut">
              <a:rPr lang="zh-CN" altLang="en-US" smtClean="0"/>
              <a:t>2021/8/10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1AF343-A40F-46C4-B868-C98ABB7DC4D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A21117A-364B-4A74-A25B-6382B310B86D}" type="datetimeFigureOut">
              <a:rPr lang="zh-CN" altLang="en-US" smtClean="0"/>
              <a:t>2021/8/10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1AF343-A40F-46C4-B868-C98ABB7DC4D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A21117A-364B-4A74-A25B-6382B310B86D}" type="datetimeFigureOut">
              <a:rPr lang="zh-CN" altLang="en-US" smtClean="0"/>
              <a:t>2021/8/10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1AF343-A40F-46C4-B868-C98ABB7DC4D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A21117A-364B-4A74-A25B-6382B310B86D}" type="datetimeFigureOut">
              <a:rPr lang="zh-CN" altLang="en-US" smtClean="0"/>
              <a:t>2021/8/10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1AF343-A40F-46C4-B868-C98ABB7DC4D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A21117A-364B-4A74-A25B-6382B310B86D}" type="datetimeFigureOut">
              <a:rPr lang="zh-CN" altLang="en-US" smtClean="0"/>
              <a:t>2021/8/10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1AF343-A40F-46C4-B868-C98ABB7DC4D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21117A-364B-4A74-A25B-6382B310B86D}" type="datetimeFigureOut">
              <a:rPr lang="zh-CN" altLang="en-US" smtClean="0"/>
              <a:t>2021/8/10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1AF343-A40F-46C4-B868-C98ABB7DC4D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A21117A-364B-4A74-A25B-6382B310B86D}" type="datetimeFigureOut">
              <a:rPr lang="zh-CN" altLang="en-US" smtClean="0"/>
              <a:t>2021/8/10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1AF343-A40F-46C4-B868-C98ABB7DC4D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A21117A-364B-4A74-A25B-6382B310B86D}" type="datetimeFigureOut">
              <a:rPr lang="zh-CN" altLang="en-US" smtClean="0"/>
              <a:t>2021/8/10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1AF343-A40F-46C4-B868-C98ABB7DC4D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1117A-364B-4A74-A25B-6382B310B86D}" type="datetimeFigureOut">
              <a:rPr lang="zh-CN" altLang="en-US" smtClean="0"/>
              <a:t>2021/8/10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AF343-A40F-46C4-B868-C98ABB7DC4D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形状 28"/>
          <p:cNvSpPr/>
          <p:nvPr/>
        </p:nvSpPr>
        <p:spPr>
          <a:xfrm>
            <a:off x="6882836" y="0"/>
            <a:ext cx="5309163" cy="6858000"/>
          </a:xfrm>
          <a:custGeom>
            <a:avLst/>
            <a:gdLst>
              <a:gd name="connsiteX0" fmla="*/ 1390188 w 5309163"/>
              <a:gd name="connsiteY0" fmla="*/ 0 h 6858000"/>
              <a:gd name="connsiteX1" fmla="*/ 5309163 w 5309163"/>
              <a:gd name="connsiteY1" fmla="*/ 0 h 6858000"/>
              <a:gd name="connsiteX2" fmla="*/ 5309163 w 5309163"/>
              <a:gd name="connsiteY2" fmla="*/ 6858000 h 6858000"/>
              <a:gd name="connsiteX3" fmla="*/ 0 w 5309163"/>
              <a:gd name="connsiteY3" fmla="*/ 6858000 h 6858000"/>
              <a:gd name="connsiteX4" fmla="*/ 1390188 w 530916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163" h="6858000">
                <a:moveTo>
                  <a:pt x="1390188" y="0"/>
                </a:moveTo>
                <a:lnTo>
                  <a:pt x="5309163" y="0"/>
                </a:lnTo>
                <a:lnTo>
                  <a:pt x="5309163" y="6858000"/>
                </a:lnTo>
                <a:lnTo>
                  <a:pt x="0" y="6858000"/>
                </a:lnTo>
                <a:lnTo>
                  <a:pt x="1390188" y="0"/>
                </a:lnTo>
                <a:close/>
              </a:path>
            </a:pathLst>
          </a:cu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90000"/>
                </a:schemeClr>
              </a:solidFill>
              <a:ea typeface="微软雅黑" panose="020B0503020204020204" pitchFamily="34" charset="-122"/>
            </a:endParaRPr>
          </a:p>
        </p:txBody>
      </p:sp>
      <p:sp>
        <p:nvSpPr>
          <p:cNvPr id="17" name="等腰三角形 16"/>
          <p:cNvSpPr/>
          <p:nvPr/>
        </p:nvSpPr>
        <p:spPr>
          <a:xfrm rot="19622149">
            <a:off x="6949377" y="2571490"/>
            <a:ext cx="3117167" cy="1626885"/>
          </a:xfrm>
          <a:prstGeom prst="triangle">
            <a:avLst>
              <a:gd name="adj" fmla="val 50438"/>
            </a:avLst>
          </a:prstGeom>
          <a:solidFill>
            <a:srgbClr val="D6AD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任意多边形: 形状 15"/>
          <p:cNvSpPr/>
          <p:nvPr/>
        </p:nvSpPr>
        <p:spPr>
          <a:xfrm>
            <a:off x="1049736" y="1105111"/>
            <a:ext cx="9208500" cy="2101721"/>
          </a:xfrm>
          <a:custGeom>
            <a:avLst/>
            <a:gdLst>
              <a:gd name="connsiteX0" fmla="*/ 750491 w 7927058"/>
              <a:gd name="connsiteY0" fmla="*/ 0 h 1500982"/>
              <a:gd name="connsiteX1" fmla="*/ 2547079 w 7927058"/>
              <a:gd name="connsiteY1" fmla="*/ 0 h 1500982"/>
              <a:gd name="connsiteX2" fmla="*/ 6130470 w 7927058"/>
              <a:gd name="connsiteY2" fmla="*/ 0 h 1500982"/>
              <a:gd name="connsiteX3" fmla="*/ 7927058 w 7927058"/>
              <a:gd name="connsiteY3" fmla="*/ 0 h 1500982"/>
              <a:gd name="connsiteX4" fmla="*/ 7927058 w 7927058"/>
              <a:gd name="connsiteY4" fmla="*/ 1500982 h 1500982"/>
              <a:gd name="connsiteX5" fmla="*/ 6130470 w 7927058"/>
              <a:gd name="connsiteY5" fmla="*/ 1500982 h 1500982"/>
              <a:gd name="connsiteX6" fmla="*/ 6130470 w 7927058"/>
              <a:gd name="connsiteY6" fmla="*/ 1500982 h 1500982"/>
              <a:gd name="connsiteX7" fmla="*/ 750491 w 7927058"/>
              <a:gd name="connsiteY7" fmla="*/ 1500981 h 1500982"/>
              <a:gd name="connsiteX8" fmla="*/ 3875 w 7927058"/>
              <a:gd name="connsiteY8" fmla="*/ 827223 h 1500982"/>
              <a:gd name="connsiteX9" fmla="*/ 0 w 7927058"/>
              <a:gd name="connsiteY9" fmla="*/ 750491 h 1500982"/>
              <a:gd name="connsiteX10" fmla="*/ 3875 w 7927058"/>
              <a:gd name="connsiteY10" fmla="*/ 673758 h 1500982"/>
              <a:gd name="connsiteX11" fmla="*/ 750491 w 7927058"/>
              <a:gd name="connsiteY11" fmla="*/ 0 h 150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7058" h="1500982">
                <a:moveTo>
                  <a:pt x="750491" y="0"/>
                </a:moveTo>
                <a:lnTo>
                  <a:pt x="2547079" y="0"/>
                </a:lnTo>
                <a:lnTo>
                  <a:pt x="6130470" y="0"/>
                </a:lnTo>
                <a:lnTo>
                  <a:pt x="7927058" y="0"/>
                </a:lnTo>
                <a:lnTo>
                  <a:pt x="7927058" y="1500982"/>
                </a:lnTo>
                <a:lnTo>
                  <a:pt x="6130470" y="1500982"/>
                </a:lnTo>
                <a:lnTo>
                  <a:pt x="6130470" y="1500982"/>
                </a:lnTo>
                <a:lnTo>
                  <a:pt x="750491" y="1500981"/>
                </a:lnTo>
                <a:cubicBezTo>
                  <a:pt x="361911" y="1500981"/>
                  <a:pt x="42307" y="1205663"/>
                  <a:pt x="3875" y="827223"/>
                </a:cubicBezTo>
                <a:lnTo>
                  <a:pt x="0" y="750491"/>
                </a:lnTo>
                <a:lnTo>
                  <a:pt x="3875" y="673758"/>
                </a:lnTo>
                <a:cubicBezTo>
                  <a:pt x="42307" y="295318"/>
                  <a:pt x="361911" y="0"/>
                  <a:pt x="750491" y="0"/>
                </a:cubicBezTo>
                <a:close/>
              </a:path>
            </a:pathLst>
          </a:custGeom>
          <a:solidFill>
            <a:srgbClr val="FFCC00"/>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3" name="文本框 32"/>
          <p:cNvSpPr txBox="1"/>
          <p:nvPr/>
        </p:nvSpPr>
        <p:spPr>
          <a:xfrm>
            <a:off x="332966" y="1462393"/>
            <a:ext cx="10809298" cy="1569660"/>
          </a:xfrm>
          <a:prstGeom prst="rect">
            <a:avLst/>
          </a:prstGeom>
          <a:noFill/>
        </p:spPr>
        <p:txBody>
          <a:bodyPr wrap="square" rtlCol="0">
            <a:spAutoFit/>
          </a:bodyPr>
          <a:lstStyle/>
          <a:p>
            <a:pPr algn="ctr"/>
            <a:r>
              <a:rPr lang="en-US" altLang="zh-CN" sz="4800" b="1" dirty="0">
                <a:solidFill>
                  <a:srgbClr val="031F37"/>
                </a:solidFill>
                <a:ea typeface="微软雅黑" panose="020B0503020204020204" pitchFamily="34" charset="-122"/>
              </a:rPr>
              <a:t>《</a:t>
            </a:r>
            <a:r>
              <a:rPr lang="zh-CN" altLang="en-US" sz="4800" b="1" dirty="0">
                <a:solidFill>
                  <a:srgbClr val="031F37"/>
                </a:solidFill>
                <a:ea typeface="微软雅黑" panose="020B0503020204020204" pitchFamily="34" charset="-122"/>
              </a:rPr>
              <a:t>中华人民共和国安全生产法</a:t>
            </a:r>
            <a:r>
              <a:rPr lang="en-US" altLang="zh-CN" sz="4800" b="1" dirty="0">
                <a:solidFill>
                  <a:srgbClr val="031F37"/>
                </a:solidFill>
                <a:ea typeface="微软雅黑" panose="020B0503020204020204" pitchFamily="34" charset="-122"/>
              </a:rPr>
              <a:t>》</a:t>
            </a:r>
          </a:p>
          <a:p>
            <a:pPr algn="ctr"/>
            <a:r>
              <a:rPr lang="zh-CN" altLang="en-US" sz="4800" b="1" dirty="0">
                <a:solidFill>
                  <a:srgbClr val="031F37"/>
                </a:solidFill>
                <a:ea typeface="微软雅黑" panose="020B0503020204020204" pitchFamily="34" charset="-122"/>
              </a:rPr>
              <a:t>最新修正解读</a:t>
            </a:r>
          </a:p>
        </p:txBody>
      </p:sp>
      <p:sp>
        <p:nvSpPr>
          <p:cNvPr id="36" name="文本框 35"/>
          <p:cNvSpPr txBox="1"/>
          <p:nvPr/>
        </p:nvSpPr>
        <p:spPr>
          <a:xfrm>
            <a:off x="2519145" y="3876192"/>
            <a:ext cx="4814672" cy="835934"/>
          </a:xfrm>
          <a:prstGeom prst="rect">
            <a:avLst/>
          </a:prstGeom>
          <a:noFill/>
        </p:spPr>
        <p:txBody>
          <a:bodyPr wrap="square" rtlCol="0">
            <a:spAutoFit/>
          </a:bodyPr>
          <a:lstStyle/>
          <a:p>
            <a:pPr algn="ctr">
              <a:lnSpc>
                <a:spcPct val="150000"/>
              </a:lnSpc>
              <a:buNone/>
            </a:pPr>
            <a:r>
              <a:rPr lang="zh-CN" altLang="en-US" sz="3600" b="1" cap="all" spc="300" dirty="0">
                <a:solidFill>
                  <a:srgbClr val="031F37"/>
                </a:solidFill>
                <a:ea typeface="微软雅黑" panose="020B0503020204020204" pitchFamily="34" charset="-122"/>
                <a:cs typeface="Arial" panose="020B0604020202020204" pitchFamily="34" charset="0"/>
              </a:rPr>
              <a:t>苏州大学王健法学院</a:t>
            </a:r>
          </a:p>
        </p:txBody>
      </p:sp>
      <p:sp>
        <p:nvSpPr>
          <p:cNvPr id="38" name="文本框 37"/>
          <p:cNvSpPr txBox="1"/>
          <p:nvPr/>
        </p:nvSpPr>
        <p:spPr>
          <a:xfrm>
            <a:off x="3993656" y="5205873"/>
            <a:ext cx="1865650" cy="646331"/>
          </a:xfrm>
          <a:prstGeom prst="rect">
            <a:avLst/>
          </a:prstGeom>
          <a:noFill/>
        </p:spPr>
        <p:txBody>
          <a:bodyPr wrap="square" rtlCol="0">
            <a:spAutoFit/>
          </a:bodyPr>
          <a:lstStyle/>
          <a:p>
            <a:pPr algn="ctr"/>
            <a:r>
              <a:rPr lang="zh-CN" altLang="en-US" sz="3600" b="1" dirty="0">
                <a:solidFill>
                  <a:srgbClr val="031F37"/>
                </a:solidFill>
                <a:ea typeface="微软雅黑" panose="020B0503020204020204" pitchFamily="34" charset="-122"/>
              </a:rPr>
              <a:t>许小亮</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3649" y="595771"/>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6695" y="436136"/>
            <a:ext cx="3213905" cy="500137"/>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rgbClr val="031F37"/>
                </a:solidFill>
                <a:ea typeface="微软雅黑" panose="020B0503020204020204" pitchFamily="34" charset="-122"/>
                <a:cs typeface="+mn-ea"/>
              </a:rPr>
              <a:t>主要修正方面</a:t>
            </a:r>
            <a:endParaRPr lang="en-GB" altLang="zh-CN" sz="2800" b="1" dirty="0">
              <a:solidFill>
                <a:srgbClr val="031F37"/>
              </a:solidFill>
              <a:ea typeface="微软雅黑" panose="020B0503020204020204" pitchFamily="34" charset="-122"/>
              <a:cs typeface="+mn-ea"/>
            </a:endParaRPr>
          </a:p>
        </p:txBody>
      </p:sp>
      <p:sp>
        <p:nvSpPr>
          <p:cNvPr id="44" name="矩形 43"/>
          <p:cNvSpPr/>
          <p:nvPr/>
        </p:nvSpPr>
        <p:spPr>
          <a:xfrm>
            <a:off x="1721066" y="1384301"/>
            <a:ext cx="9829251" cy="224946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solidFill>
                  <a:srgbClr val="031F37"/>
                </a:solidFill>
                <a:ea typeface="微软雅黑" panose="020B0503020204020204" pitchFamily="34" charset="-122"/>
                <a:cs typeface="+mn-ea"/>
              </a:rPr>
              <a:t>一是贯彻新思想、新理念。</a:t>
            </a:r>
            <a:endParaRPr lang="en-US" altLang="zh-CN" sz="2400" b="1" dirty="0">
              <a:solidFill>
                <a:srgbClr val="031F37"/>
              </a:solidFill>
              <a:ea typeface="微软雅黑" panose="020B0503020204020204" pitchFamily="34" charset="-122"/>
              <a:cs typeface="+mn-ea"/>
            </a:endParaRPr>
          </a:p>
          <a:p>
            <a:pPr indent="457200">
              <a:lnSpc>
                <a:spcPct val="120000"/>
              </a:lnSpc>
            </a:pPr>
            <a:r>
              <a:rPr lang="zh-CN" altLang="en-US" sz="2400" b="1" dirty="0">
                <a:solidFill>
                  <a:srgbClr val="031F37"/>
                </a:solidFill>
                <a:latin typeface="楷体" panose="02010609060101010101" pitchFamily="49" charset="-122"/>
                <a:ea typeface="楷体" panose="02010609060101010101" pitchFamily="49" charset="-122"/>
                <a:cs typeface="+mn-ea"/>
              </a:rPr>
              <a:t>将习近平总书记关于安全生产工作一系列重要指示批示的精神转化为法律规定，增加了安全生产工作坚持人民至上、生命至上，树牢安全发展理念，从源头上防范化解重大安全风险等规定，为统筹发展和安全两件大事提供了坚强的法治保障。</a:t>
            </a:r>
          </a:p>
        </p:txBody>
      </p:sp>
      <p:grpSp>
        <p:nvGrpSpPr>
          <p:cNvPr id="21" name="组合 20">
            <a:extLst>
              <a:ext uri="{FF2B5EF4-FFF2-40B4-BE49-F238E27FC236}">
                <a16:creationId xmlns:a16="http://schemas.microsoft.com/office/drawing/2014/main" id="{4E6767A0-647B-4D3A-96A5-27B5408BC175}"/>
              </a:ext>
            </a:extLst>
          </p:cNvPr>
          <p:cNvGrpSpPr/>
          <p:nvPr/>
        </p:nvGrpSpPr>
        <p:grpSpPr>
          <a:xfrm rot="10800000">
            <a:off x="810611" y="1384301"/>
            <a:ext cx="776084" cy="756000"/>
            <a:chOff x="3312881" y="1638387"/>
            <a:chExt cx="1115103" cy="1153415"/>
          </a:xfrm>
          <a:solidFill>
            <a:srgbClr val="FFC000"/>
          </a:solidFill>
        </p:grpSpPr>
        <p:sp>
          <p:nvSpPr>
            <p:cNvPr id="22" name="椭圆形标注 11">
              <a:extLst>
                <a:ext uri="{FF2B5EF4-FFF2-40B4-BE49-F238E27FC236}">
                  <a16:creationId xmlns:a16="http://schemas.microsoft.com/office/drawing/2014/main" id="{F938DEA0-FBD9-49B5-9FDD-AEAF2C4B1BC6}"/>
                </a:ext>
              </a:extLst>
            </p:cNvPr>
            <p:cNvSpPr>
              <a:spLocks noChangeArrowheads="1"/>
            </p:cNvSpPr>
            <p:nvPr/>
          </p:nvSpPr>
          <p:spPr bwMode="auto">
            <a:xfrm>
              <a:off x="3312881" y="1638387"/>
              <a:ext cx="1115103" cy="1153415"/>
            </a:xfrm>
            <a:prstGeom prst="wedgeEllipseCallout">
              <a:avLst>
                <a:gd name="adj1" fmla="val -71926"/>
                <a:gd name="adj2" fmla="val -1347"/>
              </a:avLst>
            </a:prstGeom>
            <a:grpFill/>
            <a:ln w="12700">
              <a:solidFill>
                <a:schemeClr val="bg1"/>
              </a:solidFill>
              <a:beve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zh-CN" sz="1300">
                <a:solidFill>
                  <a:srgbClr val="031F37"/>
                </a:solidFill>
                <a:ea typeface="微软雅黑" panose="020B0503020204020204" pitchFamily="34" charset="-122"/>
              </a:endParaRPr>
            </a:p>
          </p:txBody>
        </p:sp>
        <p:sp>
          <p:nvSpPr>
            <p:cNvPr id="24" name="矩形 23">
              <a:extLst>
                <a:ext uri="{FF2B5EF4-FFF2-40B4-BE49-F238E27FC236}">
                  <a16:creationId xmlns:a16="http://schemas.microsoft.com/office/drawing/2014/main" id="{4B884474-601B-434C-AA2A-CEB3E1FA6230}"/>
                </a:ext>
              </a:extLst>
            </p:cNvPr>
            <p:cNvSpPr>
              <a:spLocks noChangeArrowheads="1"/>
            </p:cNvSpPr>
            <p:nvPr/>
          </p:nvSpPr>
          <p:spPr bwMode="auto">
            <a:xfrm rot="10800000">
              <a:off x="3505950" y="1849364"/>
              <a:ext cx="728967" cy="6680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20000"/>
                </a:lnSpc>
                <a:buClr>
                  <a:srgbClr val="0070C0"/>
                </a:buClr>
                <a:buFont typeface="Arial" panose="020B0604020202020204" pitchFamily="34" charset="0"/>
                <a:buNone/>
              </a:pPr>
              <a:r>
                <a:rPr lang="zh-CN" altLang="en-US" sz="2000" b="1" dirty="0">
                  <a:solidFill>
                    <a:srgbClr val="031F37"/>
                  </a:solidFill>
                  <a:ea typeface="微软雅黑" panose="020B0503020204020204" pitchFamily="34" charset="-122"/>
                </a:rPr>
                <a:t>一</a:t>
              </a:r>
            </a:p>
          </p:txBody>
        </p:sp>
      </p:grpSp>
      <p:grpSp>
        <p:nvGrpSpPr>
          <p:cNvPr id="25" name="组合 24">
            <a:extLst>
              <a:ext uri="{FF2B5EF4-FFF2-40B4-BE49-F238E27FC236}">
                <a16:creationId xmlns:a16="http://schemas.microsoft.com/office/drawing/2014/main" id="{B899AAFF-20D9-4781-94B9-ED3A1B08AE74}"/>
              </a:ext>
            </a:extLst>
          </p:cNvPr>
          <p:cNvGrpSpPr/>
          <p:nvPr/>
        </p:nvGrpSpPr>
        <p:grpSpPr>
          <a:xfrm rot="10800000">
            <a:off x="810610" y="4025531"/>
            <a:ext cx="776084" cy="756000"/>
            <a:chOff x="3312881" y="1638387"/>
            <a:chExt cx="1115103" cy="1153415"/>
          </a:xfrm>
          <a:solidFill>
            <a:srgbClr val="FFC000"/>
          </a:solidFill>
        </p:grpSpPr>
        <p:sp>
          <p:nvSpPr>
            <p:cNvPr id="26" name="椭圆形标注 11">
              <a:extLst>
                <a:ext uri="{FF2B5EF4-FFF2-40B4-BE49-F238E27FC236}">
                  <a16:creationId xmlns:a16="http://schemas.microsoft.com/office/drawing/2014/main" id="{49D61D51-450D-4149-9DAE-05C4D13008BC}"/>
                </a:ext>
              </a:extLst>
            </p:cNvPr>
            <p:cNvSpPr>
              <a:spLocks noChangeArrowheads="1"/>
            </p:cNvSpPr>
            <p:nvPr/>
          </p:nvSpPr>
          <p:spPr bwMode="auto">
            <a:xfrm>
              <a:off x="3312881" y="1638387"/>
              <a:ext cx="1115103" cy="1153415"/>
            </a:xfrm>
            <a:prstGeom prst="wedgeEllipseCallout">
              <a:avLst>
                <a:gd name="adj1" fmla="val -71926"/>
                <a:gd name="adj2" fmla="val -1347"/>
              </a:avLst>
            </a:prstGeom>
            <a:grpFill/>
            <a:ln w="12700">
              <a:solidFill>
                <a:schemeClr val="bg1"/>
              </a:solidFill>
              <a:beve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zh-CN" sz="1300">
                <a:solidFill>
                  <a:srgbClr val="031F37"/>
                </a:solidFill>
                <a:ea typeface="微软雅黑" panose="020B0503020204020204" pitchFamily="34" charset="-122"/>
              </a:endParaRPr>
            </a:p>
          </p:txBody>
        </p:sp>
        <p:sp>
          <p:nvSpPr>
            <p:cNvPr id="27" name="矩形 26">
              <a:extLst>
                <a:ext uri="{FF2B5EF4-FFF2-40B4-BE49-F238E27FC236}">
                  <a16:creationId xmlns:a16="http://schemas.microsoft.com/office/drawing/2014/main" id="{12DD980B-1244-4E26-AA12-265177EBE5B8}"/>
                </a:ext>
              </a:extLst>
            </p:cNvPr>
            <p:cNvSpPr>
              <a:spLocks noChangeArrowheads="1"/>
            </p:cNvSpPr>
            <p:nvPr/>
          </p:nvSpPr>
          <p:spPr bwMode="auto">
            <a:xfrm rot="10800000">
              <a:off x="3505950" y="1849364"/>
              <a:ext cx="728967" cy="6680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20000"/>
                </a:lnSpc>
                <a:buClr>
                  <a:srgbClr val="0070C0"/>
                </a:buClr>
                <a:buFont typeface="Arial" panose="020B0604020202020204" pitchFamily="34" charset="0"/>
                <a:buNone/>
              </a:pPr>
              <a:r>
                <a:rPr lang="zh-CN" altLang="en-US" sz="2000" b="1" dirty="0">
                  <a:solidFill>
                    <a:srgbClr val="031F37"/>
                  </a:solidFill>
                  <a:ea typeface="微软雅黑" panose="020B0503020204020204" pitchFamily="34" charset="-122"/>
                </a:rPr>
                <a:t>二</a:t>
              </a:r>
            </a:p>
          </p:txBody>
        </p:sp>
      </p:grpSp>
      <p:sp>
        <p:nvSpPr>
          <p:cNvPr id="28" name="矩形 27">
            <a:extLst>
              <a:ext uri="{FF2B5EF4-FFF2-40B4-BE49-F238E27FC236}">
                <a16:creationId xmlns:a16="http://schemas.microsoft.com/office/drawing/2014/main" id="{42BBB699-48FE-4F20-9CC7-F4413CA6BC15}"/>
              </a:ext>
            </a:extLst>
          </p:cNvPr>
          <p:cNvSpPr/>
          <p:nvPr/>
        </p:nvSpPr>
        <p:spPr>
          <a:xfrm>
            <a:off x="1721065" y="3878399"/>
            <a:ext cx="9829251" cy="18062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solidFill>
                  <a:srgbClr val="031F37"/>
                </a:solidFill>
                <a:ea typeface="微软雅黑" panose="020B0503020204020204" pitchFamily="34" charset="-122"/>
                <a:cs typeface="+mn-ea"/>
              </a:rPr>
              <a:t>二是落实中央决策部署。</a:t>
            </a:r>
            <a:endParaRPr lang="en-US" altLang="zh-CN" sz="2400" b="1" dirty="0">
              <a:solidFill>
                <a:srgbClr val="031F37"/>
              </a:solidFill>
              <a:ea typeface="微软雅黑" panose="020B0503020204020204" pitchFamily="34" charset="-122"/>
              <a:cs typeface="+mn-ea"/>
            </a:endParaRPr>
          </a:p>
          <a:p>
            <a:pPr indent="457200">
              <a:lnSpc>
                <a:spcPct val="120000"/>
              </a:lnSpc>
            </a:pPr>
            <a:r>
              <a:rPr lang="zh-CN" altLang="en-US" sz="2400" b="1" dirty="0">
                <a:solidFill>
                  <a:srgbClr val="031F37"/>
                </a:solidFill>
                <a:latin typeface="楷体" panose="02010609060101010101" pitchFamily="49" charset="-122"/>
                <a:ea typeface="楷体" panose="02010609060101010101" pitchFamily="49" charset="-122"/>
                <a:cs typeface="+mn-ea"/>
              </a:rPr>
              <a:t>这次修改深入贯彻中央文件的精神，增加规定了重大事故隐患排查治理情况的报告、高危行业领域强制实施安全生产责任保险、安全生产公益诉讼等重要制度。</a:t>
            </a:r>
          </a:p>
        </p:txBody>
      </p:sp>
    </p:spTree>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3649" y="595771"/>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6695" y="436136"/>
            <a:ext cx="3213905" cy="500137"/>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rgbClr val="031F37"/>
                </a:solidFill>
                <a:ea typeface="微软雅黑" panose="020B0503020204020204" pitchFamily="34" charset="-122"/>
                <a:cs typeface="+mn-ea"/>
              </a:rPr>
              <a:t>主要修正方面</a:t>
            </a:r>
            <a:endParaRPr lang="en-GB" altLang="zh-CN" sz="2800" b="1" dirty="0">
              <a:solidFill>
                <a:srgbClr val="031F37"/>
              </a:solidFill>
              <a:ea typeface="微软雅黑" panose="020B0503020204020204" pitchFamily="34" charset="-122"/>
              <a:cs typeface="+mn-ea"/>
            </a:endParaRPr>
          </a:p>
        </p:txBody>
      </p:sp>
      <p:sp>
        <p:nvSpPr>
          <p:cNvPr id="44" name="矩形 43"/>
          <p:cNvSpPr/>
          <p:nvPr/>
        </p:nvSpPr>
        <p:spPr>
          <a:xfrm>
            <a:off x="1837483" y="1276776"/>
            <a:ext cx="9829251" cy="490865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solidFill>
                  <a:srgbClr val="031F37"/>
                </a:solidFill>
                <a:ea typeface="微软雅黑" panose="020B0503020204020204" pitchFamily="34" charset="-122"/>
                <a:cs typeface="+mn-ea"/>
              </a:rPr>
              <a:t>三是健全安全生产责任体系。</a:t>
            </a:r>
            <a:endParaRPr lang="en-US" altLang="zh-CN" sz="2400" b="1" dirty="0">
              <a:solidFill>
                <a:srgbClr val="031F37"/>
              </a:solidFill>
              <a:ea typeface="微软雅黑" panose="020B0503020204020204" pitchFamily="34" charset="-122"/>
              <a:cs typeface="+mn-ea"/>
            </a:endParaRPr>
          </a:p>
          <a:p>
            <a:pPr indent="457200">
              <a:lnSpc>
                <a:spcPct val="120000"/>
              </a:lnSpc>
            </a:pPr>
            <a:r>
              <a:rPr lang="zh-CN" altLang="en-US" sz="2400" b="1" dirty="0">
                <a:solidFill>
                  <a:srgbClr val="031F37"/>
                </a:solidFill>
                <a:latin typeface="楷体" panose="02010609060101010101" pitchFamily="49" charset="-122"/>
                <a:ea typeface="楷体" panose="02010609060101010101" pitchFamily="49" charset="-122"/>
                <a:cs typeface="+mn-ea"/>
              </a:rPr>
              <a:t>第一，强化党委和政府的领导责任。这次修改明确了安全生产工作坚持党的领导，要求各级人民政府加强安全生产基础设施建设和安全生产监管能力建设，所需经费列入本级预算。第二，明确了各有关部门的监管职责。规定安全生产工作实行“管行业必须管安全、管业务必须管安全、管生产经营必须管安全”。对新兴行业、领域的安全生产监督管理职责不明确的，明确由县级以上地方各级人民政府按照业务相近的原则确定监督管理部门。生产经营单位的主要负责人是本单位安全生产第一责任人，对本单位的安全生产工作全面负责。各类生产经营单位健全并落实全员安全生产责任制、安全风险分级管控和隐患排查治理双重预防机制。</a:t>
            </a:r>
          </a:p>
        </p:txBody>
      </p:sp>
      <p:grpSp>
        <p:nvGrpSpPr>
          <p:cNvPr id="21" name="组合 20">
            <a:extLst>
              <a:ext uri="{FF2B5EF4-FFF2-40B4-BE49-F238E27FC236}">
                <a16:creationId xmlns:a16="http://schemas.microsoft.com/office/drawing/2014/main" id="{4E6767A0-647B-4D3A-96A5-27B5408BC175}"/>
              </a:ext>
            </a:extLst>
          </p:cNvPr>
          <p:cNvGrpSpPr/>
          <p:nvPr/>
        </p:nvGrpSpPr>
        <p:grpSpPr>
          <a:xfrm rot="10800000">
            <a:off x="810611" y="1384301"/>
            <a:ext cx="776084" cy="756000"/>
            <a:chOff x="3312881" y="1638387"/>
            <a:chExt cx="1115103" cy="1153415"/>
          </a:xfrm>
          <a:solidFill>
            <a:srgbClr val="FFC000"/>
          </a:solidFill>
        </p:grpSpPr>
        <p:sp>
          <p:nvSpPr>
            <p:cNvPr id="22" name="椭圆形标注 11">
              <a:extLst>
                <a:ext uri="{FF2B5EF4-FFF2-40B4-BE49-F238E27FC236}">
                  <a16:creationId xmlns:a16="http://schemas.microsoft.com/office/drawing/2014/main" id="{F938DEA0-FBD9-49B5-9FDD-AEAF2C4B1BC6}"/>
                </a:ext>
              </a:extLst>
            </p:cNvPr>
            <p:cNvSpPr>
              <a:spLocks noChangeArrowheads="1"/>
            </p:cNvSpPr>
            <p:nvPr/>
          </p:nvSpPr>
          <p:spPr bwMode="auto">
            <a:xfrm>
              <a:off x="3312881" y="1638387"/>
              <a:ext cx="1115103" cy="1153415"/>
            </a:xfrm>
            <a:prstGeom prst="wedgeEllipseCallout">
              <a:avLst>
                <a:gd name="adj1" fmla="val -71926"/>
                <a:gd name="adj2" fmla="val -1347"/>
              </a:avLst>
            </a:prstGeom>
            <a:grpFill/>
            <a:ln w="12700">
              <a:solidFill>
                <a:schemeClr val="bg1"/>
              </a:solidFill>
              <a:beve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zh-CN" sz="1300">
                <a:solidFill>
                  <a:srgbClr val="031F37"/>
                </a:solidFill>
                <a:ea typeface="微软雅黑" panose="020B0503020204020204" pitchFamily="34" charset="-122"/>
              </a:endParaRPr>
            </a:p>
          </p:txBody>
        </p:sp>
        <p:sp>
          <p:nvSpPr>
            <p:cNvPr id="24" name="矩形 23">
              <a:extLst>
                <a:ext uri="{FF2B5EF4-FFF2-40B4-BE49-F238E27FC236}">
                  <a16:creationId xmlns:a16="http://schemas.microsoft.com/office/drawing/2014/main" id="{4B884474-601B-434C-AA2A-CEB3E1FA6230}"/>
                </a:ext>
              </a:extLst>
            </p:cNvPr>
            <p:cNvSpPr>
              <a:spLocks noChangeArrowheads="1"/>
            </p:cNvSpPr>
            <p:nvPr/>
          </p:nvSpPr>
          <p:spPr bwMode="auto">
            <a:xfrm rot="10800000">
              <a:off x="3505950" y="1851811"/>
              <a:ext cx="728967" cy="6656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20000"/>
                </a:lnSpc>
                <a:buClr>
                  <a:srgbClr val="0070C0"/>
                </a:buClr>
                <a:buFont typeface="Arial" panose="020B0604020202020204" pitchFamily="34" charset="0"/>
                <a:buNone/>
              </a:pPr>
              <a:r>
                <a:rPr lang="zh-CN" altLang="en-US" sz="2000" b="1" dirty="0">
                  <a:solidFill>
                    <a:srgbClr val="031F37"/>
                  </a:solidFill>
                  <a:ea typeface="微软雅黑" panose="020B0503020204020204" pitchFamily="34" charset="-122"/>
                </a:rPr>
                <a:t>三</a:t>
              </a:r>
            </a:p>
          </p:txBody>
        </p:sp>
      </p:grpSp>
    </p:spTree>
    <p:extLst>
      <p:ext uri="{BB962C8B-B14F-4D97-AF65-F5344CB8AC3E}">
        <p14:creationId xmlns:p14="http://schemas.microsoft.com/office/powerpoint/2010/main" val="4084701677"/>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3649" y="595771"/>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6695" y="436136"/>
            <a:ext cx="3213905" cy="500137"/>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rgbClr val="031F37"/>
                </a:solidFill>
                <a:ea typeface="微软雅黑" panose="020B0503020204020204" pitchFamily="34" charset="-122"/>
                <a:cs typeface="+mn-ea"/>
              </a:rPr>
              <a:t>主要修正方面</a:t>
            </a:r>
            <a:endParaRPr lang="en-GB" altLang="zh-CN" sz="2800" b="1" dirty="0">
              <a:solidFill>
                <a:srgbClr val="031F37"/>
              </a:solidFill>
              <a:ea typeface="微软雅黑" panose="020B0503020204020204" pitchFamily="34" charset="-122"/>
              <a:cs typeface="+mn-ea"/>
            </a:endParaRPr>
          </a:p>
        </p:txBody>
      </p:sp>
      <p:sp>
        <p:nvSpPr>
          <p:cNvPr id="44" name="矩形 43"/>
          <p:cNvSpPr/>
          <p:nvPr/>
        </p:nvSpPr>
        <p:spPr>
          <a:xfrm>
            <a:off x="1766248" y="1436412"/>
            <a:ext cx="9829251" cy="402225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solidFill>
                  <a:srgbClr val="031F37"/>
                </a:solidFill>
                <a:ea typeface="微软雅黑" panose="020B0503020204020204" pitchFamily="34" charset="-122"/>
                <a:cs typeface="+mn-ea"/>
              </a:rPr>
              <a:t>四是强化新问题、新风险的防范应对。</a:t>
            </a:r>
            <a:endParaRPr lang="en-US" altLang="zh-CN" sz="2400" b="1" dirty="0">
              <a:solidFill>
                <a:srgbClr val="031F37"/>
              </a:solidFill>
              <a:ea typeface="微软雅黑" panose="020B0503020204020204" pitchFamily="34" charset="-122"/>
              <a:cs typeface="+mn-ea"/>
            </a:endParaRPr>
          </a:p>
          <a:p>
            <a:pPr>
              <a:lnSpc>
                <a:spcPct val="120000"/>
              </a:lnSpc>
            </a:pPr>
            <a:r>
              <a:rPr lang="zh-CN" altLang="en-US" sz="2400" b="1" dirty="0">
                <a:solidFill>
                  <a:srgbClr val="031F37"/>
                </a:solidFill>
                <a:latin typeface="楷体" panose="02010609060101010101" pitchFamily="49" charset="-122"/>
                <a:ea typeface="楷体" panose="02010609060101010101" pitchFamily="49" charset="-122"/>
                <a:cs typeface="+mn-ea"/>
              </a:rPr>
              <a:t>深刻汲取近年来的事故教训，对安全生产事故中暴露的新问题作了针对性规定。比如，要求餐饮行业使用燃气的生产经营单位要安装可燃气体报警装置，并且保障其正常使用；要求矿山等高危行业施工单位加强安全管理，不得非法转让施工的资质，不得违法分包、转包；还比如要求承担安全评价的一些机构实施报告公开制度，不得租借资质、挂靠、出具虚假报告。同时，对于新业态、新模式产生的新风险，也强调了应当建立健全并落实安全责任制，加强从业人员的教育和培训，履行法定的安全生产义务。</a:t>
            </a:r>
          </a:p>
        </p:txBody>
      </p:sp>
      <p:grpSp>
        <p:nvGrpSpPr>
          <p:cNvPr id="21" name="组合 20">
            <a:extLst>
              <a:ext uri="{FF2B5EF4-FFF2-40B4-BE49-F238E27FC236}">
                <a16:creationId xmlns:a16="http://schemas.microsoft.com/office/drawing/2014/main" id="{4E6767A0-647B-4D3A-96A5-27B5408BC175}"/>
              </a:ext>
            </a:extLst>
          </p:cNvPr>
          <p:cNvGrpSpPr/>
          <p:nvPr/>
        </p:nvGrpSpPr>
        <p:grpSpPr>
          <a:xfrm rot="10800000">
            <a:off x="855793" y="1608360"/>
            <a:ext cx="776084" cy="756000"/>
            <a:chOff x="3312881" y="1638387"/>
            <a:chExt cx="1115103" cy="1153415"/>
          </a:xfrm>
          <a:solidFill>
            <a:srgbClr val="FFC000"/>
          </a:solidFill>
        </p:grpSpPr>
        <p:sp>
          <p:nvSpPr>
            <p:cNvPr id="22" name="椭圆形标注 11">
              <a:extLst>
                <a:ext uri="{FF2B5EF4-FFF2-40B4-BE49-F238E27FC236}">
                  <a16:creationId xmlns:a16="http://schemas.microsoft.com/office/drawing/2014/main" id="{F938DEA0-FBD9-49B5-9FDD-AEAF2C4B1BC6}"/>
                </a:ext>
              </a:extLst>
            </p:cNvPr>
            <p:cNvSpPr>
              <a:spLocks noChangeArrowheads="1"/>
            </p:cNvSpPr>
            <p:nvPr/>
          </p:nvSpPr>
          <p:spPr bwMode="auto">
            <a:xfrm>
              <a:off x="3312881" y="1638387"/>
              <a:ext cx="1115103" cy="1153415"/>
            </a:xfrm>
            <a:prstGeom prst="wedgeEllipseCallout">
              <a:avLst>
                <a:gd name="adj1" fmla="val -71926"/>
                <a:gd name="adj2" fmla="val -1347"/>
              </a:avLst>
            </a:prstGeom>
            <a:grpFill/>
            <a:ln w="12700">
              <a:solidFill>
                <a:schemeClr val="bg1"/>
              </a:solidFill>
              <a:beve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zh-CN" sz="1300">
                <a:solidFill>
                  <a:srgbClr val="031F37"/>
                </a:solidFill>
                <a:ea typeface="微软雅黑" panose="020B0503020204020204" pitchFamily="34" charset="-122"/>
              </a:endParaRPr>
            </a:p>
          </p:txBody>
        </p:sp>
        <p:sp>
          <p:nvSpPr>
            <p:cNvPr id="24" name="矩形 23">
              <a:extLst>
                <a:ext uri="{FF2B5EF4-FFF2-40B4-BE49-F238E27FC236}">
                  <a16:creationId xmlns:a16="http://schemas.microsoft.com/office/drawing/2014/main" id="{4B884474-601B-434C-AA2A-CEB3E1FA6230}"/>
                </a:ext>
              </a:extLst>
            </p:cNvPr>
            <p:cNvSpPr>
              <a:spLocks noChangeArrowheads="1"/>
            </p:cNvSpPr>
            <p:nvPr/>
          </p:nvSpPr>
          <p:spPr bwMode="auto">
            <a:xfrm rot="10800000">
              <a:off x="3505950" y="1849364"/>
              <a:ext cx="728967" cy="6680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20000"/>
                </a:lnSpc>
                <a:buClr>
                  <a:srgbClr val="0070C0"/>
                </a:buClr>
                <a:buFont typeface="Arial" panose="020B0604020202020204" pitchFamily="34" charset="0"/>
                <a:buNone/>
              </a:pPr>
              <a:r>
                <a:rPr lang="zh-CN" altLang="en-US" sz="2000" b="1" dirty="0">
                  <a:solidFill>
                    <a:srgbClr val="031F37"/>
                  </a:solidFill>
                  <a:ea typeface="微软雅黑" panose="020B0503020204020204" pitchFamily="34" charset="-122"/>
                </a:rPr>
                <a:t>四</a:t>
              </a:r>
            </a:p>
          </p:txBody>
        </p:sp>
      </p:grpSp>
    </p:spTree>
    <p:extLst>
      <p:ext uri="{BB962C8B-B14F-4D97-AF65-F5344CB8AC3E}">
        <p14:creationId xmlns:p14="http://schemas.microsoft.com/office/powerpoint/2010/main" val="1818467140"/>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3649" y="595771"/>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6695" y="436136"/>
            <a:ext cx="3213905" cy="500137"/>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rgbClr val="031F37"/>
                </a:solidFill>
                <a:ea typeface="微软雅黑" panose="020B0503020204020204" pitchFamily="34" charset="-122"/>
                <a:cs typeface="+mn-ea"/>
              </a:rPr>
              <a:t>主要修正方面</a:t>
            </a:r>
            <a:endParaRPr lang="en-GB" altLang="zh-CN" sz="2800" b="1" dirty="0">
              <a:solidFill>
                <a:srgbClr val="031F37"/>
              </a:solidFill>
              <a:ea typeface="微软雅黑" panose="020B0503020204020204" pitchFamily="34" charset="-122"/>
              <a:cs typeface="+mn-ea"/>
            </a:endParaRPr>
          </a:p>
        </p:txBody>
      </p:sp>
      <p:grpSp>
        <p:nvGrpSpPr>
          <p:cNvPr id="25" name="组合 24">
            <a:extLst>
              <a:ext uri="{FF2B5EF4-FFF2-40B4-BE49-F238E27FC236}">
                <a16:creationId xmlns:a16="http://schemas.microsoft.com/office/drawing/2014/main" id="{B899AAFF-20D9-4781-94B9-ED3A1B08AE74}"/>
              </a:ext>
            </a:extLst>
          </p:cNvPr>
          <p:cNvGrpSpPr/>
          <p:nvPr/>
        </p:nvGrpSpPr>
        <p:grpSpPr>
          <a:xfrm rot="10800000">
            <a:off x="855793" y="1524587"/>
            <a:ext cx="776084" cy="756000"/>
            <a:chOff x="3312881" y="1638387"/>
            <a:chExt cx="1115103" cy="1153415"/>
          </a:xfrm>
          <a:solidFill>
            <a:srgbClr val="FFC000"/>
          </a:solidFill>
        </p:grpSpPr>
        <p:sp>
          <p:nvSpPr>
            <p:cNvPr id="26" name="椭圆形标注 11">
              <a:extLst>
                <a:ext uri="{FF2B5EF4-FFF2-40B4-BE49-F238E27FC236}">
                  <a16:creationId xmlns:a16="http://schemas.microsoft.com/office/drawing/2014/main" id="{49D61D51-450D-4149-9DAE-05C4D13008BC}"/>
                </a:ext>
              </a:extLst>
            </p:cNvPr>
            <p:cNvSpPr>
              <a:spLocks noChangeArrowheads="1"/>
            </p:cNvSpPr>
            <p:nvPr/>
          </p:nvSpPr>
          <p:spPr bwMode="auto">
            <a:xfrm>
              <a:off x="3312881" y="1638387"/>
              <a:ext cx="1115103" cy="1153415"/>
            </a:xfrm>
            <a:prstGeom prst="wedgeEllipseCallout">
              <a:avLst>
                <a:gd name="adj1" fmla="val -71926"/>
                <a:gd name="adj2" fmla="val -1347"/>
              </a:avLst>
            </a:prstGeom>
            <a:grpFill/>
            <a:ln w="12700">
              <a:solidFill>
                <a:schemeClr val="bg1"/>
              </a:solidFill>
              <a:beve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zh-CN" sz="1300">
                <a:solidFill>
                  <a:srgbClr val="031F37"/>
                </a:solidFill>
                <a:ea typeface="微软雅黑" panose="020B0503020204020204" pitchFamily="34" charset="-122"/>
              </a:endParaRPr>
            </a:p>
          </p:txBody>
        </p:sp>
        <p:sp>
          <p:nvSpPr>
            <p:cNvPr id="27" name="矩形 26">
              <a:extLst>
                <a:ext uri="{FF2B5EF4-FFF2-40B4-BE49-F238E27FC236}">
                  <a16:creationId xmlns:a16="http://schemas.microsoft.com/office/drawing/2014/main" id="{12DD980B-1244-4E26-AA12-265177EBE5B8}"/>
                </a:ext>
              </a:extLst>
            </p:cNvPr>
            <p:cNvSpPr>
              <a:spLocks noChangeArrowheads="1"/>
            </p:cNvSpPr>
            <p:nvPr/>
          </p:nvSpPr>
          <p:spPr bwMode="auto">
            <a:xfrm rot="10800000">
              <a:off x="3505950" y="1851811"/>
              <a:ext cx="728967" cy="6656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20000"/>
                </a:lnSpc>
                <a:buClr>
                  <a:srgbClr val="0070C0"/>
                </a:buClr>
                <a:buFont typeface="Arial" panose="020B0604020202020204" pitchFamily="34" charset="0"/>
                <a:buNone/>
              </a:pPr>
              <a:r>
                <a:rPr lang="zh-CN" altLang="en-US" sz="2000" b="1" dirty="0">
                  <a:solidFill>
                    <a:srgbClr val="031F37"/>
                  </a:solidFill>
                  <a:ea typeface="微软雅黑" panose="020B0503020204020204" pitchFamily="34" charset="-122"/>
                </a:rPr>
                <a:t>五</a:t>
              </a:r>
            </a:p>
          </p:txBody>
        </p:sp>
      </p:grpSp>
      <p:sp>
        <p:nvSpPr>
          <p:cNvPr id="28" name="矩形 27">
            <a:extLst>
              <a:ext uri="{FF2B5EF4-FFF2-40B4-BE49-F238E27FC236}">
                <a16:creationId xmlns:a16="http://schemas.microsoft.com/office/drawing/2014/main" id="{42BBB699-48FE-4F20-9CC7-F4413CA6BC15}"/>
              </a:ext>
            </a:extLst>
          </p:cNvPr>
          <p:cNvSpPr/>
          <p:nvPr/>
        </p:nvSpPr>
        <p:spPr>
          <a:xfrm>
            <a:off x="1824011" y="1436412"/>
            <a:ext cx="9829251" cy="446545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solidFill>
                  <a:srgbClr val="031F37"/>
                </a:solidFill>
                <a:ea typeface="微软雅黑" panose="020B0503020204020204" pitchFamily="34" charset="-122"/>
                <a:cs typeface="+mn-ea"/>
              </a:rPr>
              <a:t>五是加大对违法行为的惩处力度。</a:t>
            </a:r>
            <a:endParaRPr lang="en-US" altLang="zh-CN" sz="2400" b="1" dirty="0">
              <a:solidFill>
                <a:srgbClr val="031F37"/>
              </a:solidFill>
              <a:ea typeface="微软雅黑" panose="020B0503020204020204" pitchFamily="34" charset="-122"/>
              <a:cs typeface="+mn-ea"/>
            </a:endParaRPr>
          </a:p>
          <a:p>
            <a:pPr indent="457200">
              <a:lnSpc>
                <a:spcPct val="120000"/>
              </a:lnSpc>
            </a:pPr>
            <a:r>
              <a:rPr lang="zh-CN" altLang="en-US" sz="2400" b="1" dirty="0">
                <a:solidFill>
                  <a:srgbClr val="031F37"/>
                </a:solidFill>
                <a:latin typeface="楷体" panose="02010609060101010101" pitchFamily="49" charset="-122"/>
                <a:ea typeface="楷体" panose="02010609060101010101" pitchFamily="49" charset="-122"/>
                <a:cs typeface="+mn-ea"/>
              </a:rPr>
              <a:t>罚款金额更高：由现行法规定的</a:t>
            </a:r>
            <a:r>
              <a:rPr lang="en-US" altLang="zh-CN" sz="2400" b="1" dirty="0">
                <a:solidFill>
                  <a:srgbClr val="031F37"/>
                </a:solidFill>
                <a:latin typeface="楷体" panose="02010609060101010101" pitchFamily="49" charset="-122"/>
                <a:ea typeface="楷体" panose="02010609060101010101" pitchFamily="49" charset="-122"/>
                <a:cs typeface="+mn-ea"/>
              </a:rPr>
              <a:t>20</a:t>
            </a:r>
            <a:r>
              <a:rPr lang="zh-CN" altLang="en-US" sz="2400" b="1" dirty="0">
                <a:solidFill>
                  <a:srgbClr val="031F37"/>
                </a:solidFill>
                <a:latin typeface="楷体" panose="02010609060101010101" pitchFamily="49" charset="-122"/>
                <a:ea typeface="楷体" panose="02010609060101010101" pitchFamily="49" charset="-122"/>
                <a:cs typeface="+mn-ea"/>
              </a:rPr>
              <a:t>万元至</a:t>
            </a:r>
            <a:r>
              <a:rPr lang="en-US" altLang="zh-CN" sz="2400" b="1" dirty="0">
                <a:solidFill>
                  <a:srgbClr val="031F37"/>
                </a:solidFill>
                <a:latin typeface="楷体" panose="02010609060101010101" pitchFamily="49" charset="-122"/>
                <a:ea typeface="楷体" panose="02010609060101010101" pitchFamily="49" charset="-122"/>
                <a:cs typeface="+mn-ea"/>
              </a:rPr>
              <a:t>2000</a:t>
            </a:r>
            <a:r>
              <a:rPr lang="zh-CN" altLang="en-US" sz="2400" b="1" dirty="0">
                <a:solidFill>
                  <a:srgbClr val="031F37"/>
                </a:solidFill>
                <a:latin typeface="楷体" panose="02010609060101010101" pitchFamily="49" charset="-122"/>
                <a:ea typeface="楷体" panose="02010609060101010101" pitchFamily="49" charset="-122"/>
                <a:cs typeface="+mn-ea"/>
              </a:rPr>
              <a:t>万元，提高至</a:t>
            </a:r>
            <a:r>
              <a:rPr lang="en-US" altLang="zh-CN" sz="2400" b="1" dirty="0">
                <a:solidFill>
                  <a:srgbClr val="031F37"/>
                </a:solidFill>
                <a:latin typeface="楷体" panose="02010609060101010101" pitchFamily="49" charset="-122"/>
                <a:ea typeface="楷体" panose="02010609060101010101" pitchFamily="49" charset="-122"/>
                <a:cs typeface="+mn-ea"/>
              </a:rPr>
              <a:t>30</a:t>
            </a:r>
            <a:r>
              <a:rPr lang="zh-CN" altLang="en-US" sz="2400" b="1" dirty="0">
                <a:solidFill>
                  <a:srgbClr val="031F37"/>
                </a:solidFill>
                <a:latin typeface="楷体" panose="02010609060101010101" pitchFamily="49" charset="-122"/>
                <a:ea typeface="楷体" panose="02010609060101010101" pitchFamily="49" charset="-122"/>
                <a:cs typeface="+mn-ea"/>
              </a:rPr>
              <a:t>万元至</a:t>
            </a:r>
            <a:r>
              <a:rPr lang="en-US" altLang="zh-CN" sz="2400" b="1" dirty="0">
                <a:solidFill>
                  <a:srgbClr val="031F37"/>
                </a:solidFill>
                <a:latin typeface="楷体" panose="02010609060101010101" pitchFamily="49" charset="-122"/>
                <a:ea typeface="楷体" panose="02010609060101010101" pitchFamily="49" charset="-122"/>
                <a:cs typeface="+mn-ea"/>
              </a:rPr>
              <a:t>1</a:t>
            </a:r>
            <a:r>
              <a:rPr lang="zh-CN" altLang="en-US" sz="2400" b="1" dirty="0">
                <a:solidFill>
                  <a:srgbClr val="031F37"/>
                </a:solidFill>
                <a:latin typeface="楷体" panose="02010609060101010101" pitchFamily="49" charset="-122"/>
                <a:ea typeface="楷体" panose="02010609060101010101" pitchFamily="49" charset="-122"/>
                <a:cs typeface="+mn-ea"/>
              </a:rPr>
              <a:t>亿元；对单位主要负责人的事故罚款数额由年收入的</a:t>
            </a:r>
            <a:r>
              <a:rPr lang="en-US" altLang="zh-CN" sz="2400" b="1" dirty="0">
                <a:solidFill>
                  <a:srgbClr val="031F37"/>
                </a:solidFill>
                <a:latin typeface="楷体" panose="02010609060101010101" pitchFamily="49" charset="-122"/>
                <a:ea typeface="楷体" panose="02010609060101010101" pitchFamily="49" charset="-122"/>
                <a:cs typeface="+mn-ea"/>
              </a:rPr>
              <a:t>30%</a:t>
            </a:r>
            <a:r>
              <a:rPr lang="zh-CN" altLang="en-US" sz="2400" b="1" dirty="0">
                <a:solidFill>
                  <a:srgbClr val="031F37"/>
                </a:solidFill>
                <a:latin typeface="楷体" panose="02010609060101010101" pitchFamily="49" charset="-122"/>
                <a:ea typeface="楷体" panose="02010609060101010101" pitchFamily="49" charset="-122"/>
                <a:cs typeface="+mn-ea"/>
              </a:rPr>
              <a:t>至</a:t>
            </a:r>
            <a:r>
              <a:rPr lang="en-US" altLang="zh-CN" sz="2400" b="1" dirty="0">
                <a:solidFill>
                  <a:srgbClr val="031F37"/>
                </a:solidFill>
                <a:latin typeface="楷体" panose="02010609060101010101" pitchFamily="49" charset="-122"/>
                <a:ea typeface="楷体" panose="02010609060101010101" pitchFamily="49" charset="-122"/>
                <a:cs typeface="+mn-ea"/>
              </a:rPr>
              <a:t>80%</a:t>
            </a:r>
            <a:r>
              <a:rPr lang="zh-CN" altLang="en-US" sz="2400" b="1" dirty="0">
                <a:solidFill>
                  <a:srgbClr val="031F37"/>
                </a:solidFill>
                <a:latin typeface="楷体" panose="02010609060101010101" pitchFamily="49" charset="-122"/>
                <a:ea typeface="楷体" panose="02010609060101010101" pitchFamily="49" charset="-122"/>
                <a:cs typeface="+mn-ea"/>
              </a:rPr>
              <a:t>，提高至</a:t>
            </a:r>
            <a:r>
              <a:rPr lang="en-US" altLang="zh-CN" sz="2400" b="1" dirty="0">
                <a:solidFill>
                  <a:srgbClr val="031F37"/>
                </a:solidFill>
                <a:latin typeface="楷体" panose="02010609060101010101" pitchFamily="49" charset="-122"/>
                <a:ea typeface="楷体" panose="02010609060101010101" pitchFamily="49" charset="-122"/>
                <a:cs typeface="+mn-ea"/>
              </a:rPr>
              <a:t>40%</a:t>
            </a:r>
            <a:r>
              <a:rPr lang="zh-CN" altLang="en-US" sz="2400" b="1" dirty="0">
                <a:solidFill>
                  <a:srgbClr val="031F37"/>
                </a:solidFill>
                <a:latin typeface="楷体" panose="02010609060101010101" pitchFamily="49" charset="-122"/>
                <a:ea typeface="楷体" panose="02010609060101010101" pitchFamily="49" charset="-122"/>
                <a:cs typeface="+mn-ea"/>
              </a:rPr>
              <a:t>至</a:t>
            </a:r>
            <a:r>
              <a:rPr lang="en-US" altLang="zh-CN" sz="2400" b="1" dirty="0">
                <a:solidFill>
                  <a:srgbClr val="031F37"/>
                </a:solidFill>
                <a:latin typeface="楷体" panose="02010609060101010101" pitchFamily="49" charset="-122"/>
                <a:ea typeface="楷体" panose="02010609060101010101" pitchFamily="49" charset="-122"/>
                <a:cs typeface="+mn-ea"/>
              </a:rPr>
              <a:t>100%</a:t>
            </a:r>
            <a:r>
              <a:rPr lang="zh-CN" altLang="en-US" sz="2400" b="1" dirty="0">
                <a:solidFill>
                  <a:srgbClr val="031F37"/>
                </a:solidFill>
                <a:latin typeface="楷体" panose="02010609060101010101" pitchFamily="49" charset="-122"/>
                <a:ea typeface="楷体" panose="02010609060101010101" pitchFamily="49" charset="-122"/>
                <a:cs typeface="+mn-ea"/>
              </a:rPr>
              <a:t>。</a:t>
            </a:r>
          </a:p>
          <a:p>
            <a:pPr>
              <a:lnSpc>
                <a:spcPct val="120000"/>
              </a:lnSpc>
            </a:pPr>
            <a:r>
              <a:rPr lang="zh-CN" altLang="en-US" sz="2400" b="1" dirty="0">
                <a:solidFill>
                  <a:srgbClr val="031F37"/>
                </a:solidFill>
                <a:latin typeface="楷体" panose="02010609060101010101" pitchFamily="49" charset="-122"/>
                <a:ea typeface="楷体" panose="02010609060101010101" pitchFamily="49" charset="-122"/>
                <a:cs typeface="+mn-ea"/>
              </a:rPr>
              <a:t>　　处罚方式更严：对生产经营单位未采取措施消除事故隐患的，由“先责令整改，拒不整改再责令停产停业整顿并处罚款”修改为“一经发现即责令整改并处罚款，拒不整改的，责令停产停业整顿，并可以按日连续计罚，拒不停产整顿的，提请地方人民政府予以关闭”。</a:t>
            </a:r>
          </a:p>
          <a:p>
            <a:pPr>
              <a:lnSpc>
                <a:spcPct val="120000"/>
              </a:lnSpc>
            </a:pPr>
            <a:r>
              <a:rPr lang="zh-CN" altLang="en-US" sz="2400" b="1" dirty="0">
                <a:solidFill>
                  <a:srgbClr val="031F37"/>
                </a:solidFill>
                <a:latin typeface="楷体" panose="02010609060101010101" pitchFamily="49" charset="-122"/>
                <a:ea typeface="楷体" panose="02010609060101010101" pitchFamily="49" charset="-122"/>
                <a:cs typeface="+mn-ea"/>
              </a:rPr>
              <a:t>　　惩戒力度更大：增加了加大执法频次、暂停项目审批、上调有关保险费率、行业或者职业禁入等联合惩戒措施。</a:t>
            </a:r>
          </a:p>
        </p:txBody>
      </p:sp>
    </p:spTree>
    <p:extLst>
      <p:ext uri="{BB962C8B-B14F-4D97-AF65-F5344CB8AC3E}">
        <p14:creationId xmlns:p14="http://schemas.microsoft.com/office/powerpoint/2010/main" val="2070391514"/>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3649" y="595771"/>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6695" y="436136"/>
            <a:ext cx="3213905" cy="500137"/>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rgbClr val="031F37"/>
                </a:solidFill>
                <a:ea typeface="微软雅黑" panose="020B0503020204020204" pitchFamily="34" charset="-122"/>
                <a:cs typeface="+mn-ea"/>
              </a:rPr>
              <a:t>主要修正亮点</a:t>
            </a:r>
            <a:endParaRPr lang="en-GB" altLang="zh-CN" sz="2800" b="1" dirty="0">
              <a:solidFill>
                <a:srgbClr val="031F37"/>
              </a:solidFill>
              <a:ea typeface="微软雅黑" panose="020B0503020204020204" pitchFamily="34" charset="-122"/>
              <a:cs typeface="+mn-ea"/>
            </a:endParaRPr>
          </a:p>
        </p:txBody>
      </p:sp>
      <p:grpSp>
        <p:nvGrpSpPr>
          <p:cNvPr id="14" name="组合 13">
            <a:extLst>
              <a:ext uri="{FF2B5EF4-FFF2-40B4-BE49-F238E27FC236}">
                <a16:creationId xmlns:a16="http://schemas.microsoft.com/office/drawing/2014/main" id="{5A1A2E84-6FA8-4008-8BB3-22AB91AEEEC9}"/>
              </a:ext>
            </a:extLst>
          </p:cNvPr>
          <p:cNvGrpSpPr/>
          <p:nvPr/>
        </p:nvGrpSpPr>
        <p:grpSpPr>
          <a:xfrm>
            <a:off x="1382614" y="1386678"/>
            <a:ext cx="9808189" cy="4875859"/>
            <a:chOff x="1169717" y="1366056"/>
            <a:chExt cx="9808189" cy="4875859"/>
          </a:xfrm>
        </p:grpSpPr>
        <p:sp>
          <p:nvSpPr>
            <p:cNvPr id="15" name="文本框 21">
              <a:extLst>
                <a:ext uri="{FF2B5EF4-FFF2-40B4-BE49-F238E27FC236}">
                  <a16:creationId xmlns:a16="http://schemas.microsoft.com/office/drawing/2014/main" id="{3223585F-B87A-4442-85B1-A5A697440FC6}"/>
                </a:ext>
              </a:extLst>
            </p:cNvPr>
            <p:cNvSpPr txBox="1"/>
            <p:nvPr/>
          </p:nvSpPr>
          <p:spPr>
            <a:xfrm>
              <a:off x="1277620" y="2205233"/>
              <a:ext cx="9700286" cy="40366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lnSpc>
                  <a:spcPct val="130000"/>
                </a:lnSpc>
              </a:pPr>
              <a:r>
                <a:rPr lang="zh-CN" altLang="en-US" sz="2000" b="1" u="heavy" dirty="0">
                  <a:solidFill>
                    <a:srgbClr val="031F37"/>
                  </a:solidFill>
                  <a:latin typeface="楷体" panose="02010609060101010101" pitchFamily="49" charset="-122"/>
                  <a:ea typeface="楷体" panose="02010609060101010101" pitchFamily="49" charset="-122"/>
                </a:rPr>
                <a:t>全员安全责任制</a:t>
              </a:r>
              <a:r>
                <a:rPr lang="zh-CN" altLang="en-US" sz="2000" b="1" dirty="0">
                  <a:solidFill>
                    <a:srgbClr val="031F37"/>
                  </a:solidFill>
                  <a:latin typeface="楷体" panose="02010609060101010101" pitchFamily="49" charset="-122"/>
                  <a:ea typeface="楷体" panose="02010609060101010101" pitchFamily="49" charset="-122"/>
                </a:rPr>
                <a:t>：各类生产经营单位都要健全并落实全员安全责任制。调动全体员工的积极性和创造性，形成人人关心安全生产、人人提升安全素质、人人做好安全生产的局面。</a:t>
              </a:r>
            </a:p>
            <a:p>
              <a:pPr>
                <a:lnSpc>
                  <a:spcPct val="130000"/>
                </a:lnSpc>
              </a:pPr>
              <a:r>
                <a:rPr lang="zh-CN" altLang="en-US" sz="2000" b="1" dirty="0">
                  <a:solidFill>
                    <a:srgbClr val="031F37"/>
                  </a:solidFill>
                  <a:latin typeface="楷体" panose="02010609060101010101" pitchFamily="49" charset="-122"/>
                  <a:ea typeface="楷体" panose="02010609060101010101" pitchFamily="49" charset="-122"/>
                </a:rPr>
                <a:t>　　</a:t>
              </a:r>
              <a:r>
                <a:rPr lang="zh-CN" altLang="en-US" sz="2000" b="1" u="heavy" dirty="0">
                  <a:solidFill>
                    <a:srgbClr val="031F37"/>
                  </a:solidFill>
                  <a:latin typeface="楷体" panose="02010609060101010101" pitchFamily="49" charset="-122"/>
                  <a:ea typeface="楷体" panose="02010609060101010101" pitchFamily="49" charset="-122"/>
                </a:rPr>
                <a:t>安全风险分级管控和隐患排查治理双重预防机制</a:t>
              </a:r>
              <a:r>
                <a:rPr lang="zh-CN" altLang="en-US" sz="2000" b="1" dirty="0">
                  <a:solidFill>
                    <a:srgbClr val="031F37"/>
                  </a:solidFill>
                  <a:latin typeface="楷体" panose="02010609060101010101" pitchFamily="49" charset="-122"/>
                  <a:ea typeface="楷体" panose="02010609060101010101" pitchFamily="49" charset="-122"/>
                </a:rPr>
                <a:t>：各类生产经营单位都要建立安全风险分级管控机制，定期组织开展风险辨识评估，严格落实分级管控措施，防止风险演变引发事故。及时向有关部门报告重大事故隐患排查治理情况，生产经营单位受监管部门和本单位职工的双重监督，确保隐患排查治理到位。</a:t>
              </a:r>
            </a:p>
            <a:p>
              <a:pPr>
                <a:lnSpc>
                  <a:spcPct val="130000"/>
                </a:lnSpc>
              </a:pPr>
              <a:r>
                <a:rPr lang="zh-CN" altLang="en-US" sz="2000" b="1" dirty="0">
                  <a:solidFill>
                    <a:srgbClr val="031F37"/>
                  </a:solidFill>
                  <a:latin typeface="楷体" panose="02010609060101010101" pitchFamily="49" charset="-122"/>
                  <a:ea typeface="楷体" panose="02010609060101010101" pitchFamily="49" charset="-122"/>
                </a:rPr>
                <a:t>　　</a:t>
              </a:r>
              <a:r>
                <a:rPr lang="zh-CN" altLang="en-US" sz="2000" b="1" u="heavy" dirty="0">
                  <a:solidFill>
                    <a:srgbClr val="031F37"/>
                  </a:solidFill>
                  <a:latin typeface="楷体" panose="02010609060101010101" pitchFamily="49" charset="-122"/>
                  <a:ea typeface="楷体" panose="02010609060101010101" pitchFamily="49" charset="-122"/>
                </a:rPr>
                <a:t>高危行业领域强制实施安全生产责任保险制度</a:t>
              </a:r>
              <a:r>
                <a:rPr lang="zh-CN" altLang="en-US" sz="2000" b="1" dirty="0">
                  <a:solidFill>
                    <a:srgbClr val="031F37"/>
                  </a:solidFill>
                  <a:latin typeface="楷体" panose="02010609060101010101" pitchFamily="49" charset="-122"/>
                  <a:ea typeface="楷体" panose="02010609060101010101" pitchFamily="49" charset="-122"/>
                </a:rPr>
                <a:t>：高危行业领域生产经营单位必须投保。保险机构必须为投保单位提供事故预防服务，帮助企业查找风险隐患，提高安全管理水平。</a:t>
              </a:r>
            </a:p>
          </p:txBody>
        </p:sp>
        <p:sp>
          <p:nvSpPr>
            <p:cNvPr id="16" name="箭头: 五边形 15">
              <a:extLst>
                <a:ext uri="{FF2B5EF4-FFF2-40B4-BE49-F238E27FC236}">
                  <a16:creationId xmlns:a16="http://schemas.microsoft.com/office/drawing/2014/main" id="{91B387E9-ABB7-4964-82F7-C5117C060F86}"/>
                </a:ext>
              </a:extLst>
            </p:cNvPr>
            <p:cNvSpPr/>
            <p:nvPr/>
          </p:nvSpPr>
          <p:spPr>
            <a:xfrm>
              <a:off x="1169717" y="1366056"/>
              <a:ext cx="6835972" cy="648000"/>
            </a:xfrm>
            <a:prstGeom prst="homePlate">
              <a:avLst>
                <a:gd name="adj" fmla="val 59834"/>
              </a:avLst>
            </a:prstGeom>
            <a:solidFill>
              <a:srgbClr val="FFC000"/>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31F37"/>
                </a:solidFill>
                <a:effectLst/>
                <a:uLnTx/>
                <a:uFillTx/>
                <a:ea typeface="微软雅黑" panose="020B0503020204020204" pitchFamily="34" charset="-122"/>
                <a:cs typeface="+mn-ea"/>
              </a:endParaRPr>
            </a:p>
          </p:txBody>
        </p:sp>
        <p:sp>
          <p:nvSpPr>
            <p:cNvPr id="17" name="文本框 23">
              <a:extLst>
                <a:ext uri="{FF2B5EF4-FFF2-40B4-BE49-F238E27FC236}">
                  <a16:creationId xmlns:a16="http://schemas.microsoft.com/office/drawing/2014/main" id="{76BBFA94-A9B5-4093-9EDF-3422C2767E76}"/>
                </a:ext>
              </a:extLst>
            </p:cNvPr>
            <p:cNvSpPr txBox="1"/>
            <p:nvPr/>
          </p:nvSpPr>
          <p:spPr>
            <a:xfrm>
              <a:off x="1176071" y="1478724"/>
              <a:ext cx="6288901"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rgbClr val="031F37"/>
                  </a:solidFill>
                  <a:ea typeface="微软雅黑" panose="020B0503020204020204" pitchFamily="34" charset="-122"/>
                  <a:cs typeface="+mn-ea"/>
                </a:rPr>
                <a:t>（一）督促落实企业安全生产主体责任</a:t>
              </a:r>
            </a:p>
          </p:txBody>
        </p:sp>
      </p:grpSp>
    </p:spTree>
    <p:extLst>
      <p:ext uri="{BB962C8B-B14F-4D97-AF65-F5344CB8AC3E}">
        <p14:creationId xmlns:p14="http://schemas.microsoft.com/office/powerpoint/2010/main" val="1119474934"/>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3649" y="595771"/>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6695" y="436136"/>
            <a:ext cx="3213905" cy="500137"/>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rgbClr val="031F37"/>
                </a:solidFill>
                <a:ea typeface="微软雅黑" panose="020B0503020204020204" pitchFamily="34" charset="-122"/>
                <a:cs typeface="+mn-ea"/>
              </a:rPr>
              <a:t>主要修正亮点</a:t>
            </a:r>
            <a:endParaRPr lang="en-GB" altLang="zh-CN" sz="2800" b="1" dirty="0">
              <a:solidFill>
                <a:srgbClr val="031F37"/>
              </a:solidFill>
              <a:ea typeface="微软雅黑" panose="020B0503020204020204" pitchFamily="34" charset="-122"/>
              <a:cs typeface="+mn-ea"/>
            </a:endParaRPr>
          </a:p>
        </p:txBody>
      </p:sp>
      <p:grpSp>
        <p:nvGrpSpPr>
          <p:cNvPr id="14" name="组合 13">
            <a:extLst>
              <a:ext uri="{FF2B5EF4-FFF2-40B4-BE49-F238E27FC236}">
                <a16:creationId xmlns:a16="http://schemas.microsoft.com/office/drawing/2014/main" id="{5A1A2E84-6FA8-4008-8BB3-22AB91AEEEC9}"/>
              </a:ext>
            </a:extLst>
          </p:cNvPr>
          <p:cNvGrpSpPr/>
          <p:nvPr/>
        </p:nvGrpSpPr>
        <p:grpSpPr>
          <a:xfrm>
            <a:off x="1382614" y="1386678"/>
            <a:ext cx="9808189" cy="3837114"/>
            <a:chOff x="1169717" y="1366056"/>
            <a:chExt cx="9808189" cy="3837114"/>
          </a:xfrm>
        </p:grpSpPr>
        <p:sp>
          <p:nvSpPr>
            <p:cNvPr id="15" name="文本框 21">
              <a:extLst>
                <a:ext uri="{FF2B5EF4-FFF2-40B4-BE49-F238E27FC236}">
                  <a16:creationId xmlns:a16="http://schemas.microsoft.com/office/drawing/2014/main" id="{3223585F-B87A-4442-85B1-A5A697440FC6}"/>
                </a:ext>
              </a:extLst>
            </p:cNvPr>
            <p:cNvSpPr txBox="1"/>
            <p:nvPr/>
          </p:nvSpPr>
          <p:spPr>
            <a:xfrm>
              <a:off x="1277620" y="2205233"/>
              <a:ext cx="9700286" cy="299793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lnSpc>
                  <a:spcPct val="120000"/>
                </a:lnSpc>
              </a:pPr>
              <a:r>
                <a:rPr lang="zh-CN" altLang="en-US" sz="2000" b="1" u="heavy" dirty="0">
                  <a:solidFill>
                    <a:srgbClr val="031F37"/>
                  </a:solidFill>
                  <a:latin typeface="楷体" panose="02010609060101010101" pitchFamily="49" charset="-122"/>
                  <a:ea typeface="楷体" panose="02010609060101010101" pitchFamily="49" charset="-122"/>
                </a:rPr>
                <a:t>规范矿山建设项目外包施工管理</a:t>
              </a:r>
              <a:r>
                <a:rPr lang="zh-CN" altLang="en-US" sz="2000" b="1" dirty="0">
                  <a:solidFill>
                    <a:srgbClr val="031F37"/>
                  </a:solidFill>
                  <a:latin typeface="楷体" panose="02010609060101010101" pitchFamily="49" charset="-122"/>
                  <a:ea typeface="楷体" panose="02010609060101010101" pitchFamily="49" charset="-122"/>
                </a:rPr>
                <a:t>：新增第四十九条第二款规定“矿山、金属冶炼建设项目和用于生产、储存、装卸危险物品的建设项目施工单位应当加强对施工项目的安全管理，不得倒卖、出租、出借、挂靠或者以其他形式非法转让施工资质，不得将其承包的全部建设工程转包给第三人或者将其承包的全部建设工程支解以后以分包的名义分别转包给第三人，不得将工程分包给不具备相应资质条件的单位。”</a:t>
              </a:r>
            </a:p>
            <a:p>
              <a:pPr>
                <a:lnSpc>
                  <a:spcPct val="120000"/>
                </a:lnSpc>
              </a:pPr>
              <a:r>
                <a:rPr lang="zh-CN" altLang="en-US" sz="2000" b="1" dirty="0">
                  <a:solidFill>
                    <a:srgbClr val="031F37"/>
                  </a:solidFill>
                  <a:latin typeface="楷体" panose="02010609060101010101" pitchFamily="49" charset="-122"/>
                  <a:ea typeface="楷体" panose="02010609060101010101" pitchFamily="49" charset="-122"/>
                </a:rPr>
                <a:t>　　</a:t>
              </a:r>
              <a:r>
                <a:rPr lang="zh-CN" altLang="en-US" sz="2000" b="1" u="heavy" dirty="0">
                  <a:solidFill>
                    <a:srgbClr val="031F37"/>
                  </a:solidFill>
                  <a:latin typeface="楷体" panose="02010609060101010101" pitchFamily="49" charset="-122"/>
                  <a:ea typeface="楷体" panose="02010609060101010101" pitchFamily="49" charset="-122"/>
                </a:rPr>
                <a:t>严格动火、临时用电等危险作业要求</a:t>
              </a:r>
              <a:r>
                <a:rPr lang="zh-CN" altLang="en-US" sz="2000" b="1" dirty="0">
                  <a:solidFill>
                    <a:srgbClr val="031F37"/>
                  </a:solidFill>
                  <a:latin typeface="楷体" panose="02010609060101010101" pitchFamily="49" charset="-122"/>
                  <a:ea typeface="楷体" panose="02010609060101010101" pitchFamily="49" charset="-122"/>
                </a:rPr>
                <a:t>：在原来规定的爆破、吊装作业的基础上，增加动火、临时用电作业时应当安排专门人员进行现场安全管理，确保操作规程的遵守和安全措施的落实。</a:t>
              </a:r>
            </a:p>
          </p:txBody>
        </p:sp>
        <p:sp>
          <p:nvSpPr>
            <p:cNvPr id="16" name="箭头: 五边形 15">
              <a:extLst>
                <a:ext uri="{FF2B5EF4-FFF2-40B4-BE49-F238E27FC236}">
                  <a16:creationId xmlns:a16="http://schemas.microsoft.com/office/drawing/2014/main" id="{91B387E9-ABB7-4964-82F7-C5117C060F86}"/>
                </a:ext>
              </a:extLst>
            </p:cNvPr>
            <p:cNvSpPr/>
            <p:nvPr/>
          </p:nvSpPr>
          <p:spPr>
            <a:xfrm>
              <a:off x="1169717" y="1366056"/>
              <a:ext cx="3286276" cy="648000"/>
            </a:xfrm>
            <a:prstGeom prst="homePlate">
              <a:avLst>
                <a:gd name="adj" fmla="val 59834"/>
              </a:avLst>
            </a:prstGeom>
            <a:solidFill>
              <a:srgbClr val="031F37"/>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31F37"/>
                </a:solidFill>
                <a:effectLst/>
                <a:uLnTx/>
                <a:uFillTx/>
                <a:ea typeface="微软雅黑" panose="020B0503020204020204" pitchFamily="34" charset="-122"/>
                <a:cs typeface="+mn-ea"/>
              </a:endParaRPr>
            </a:p>
          </p:txBody>
        </p:sp>
        <p:sp>
          <p:nvSpPr>
            <p:cNvPr id="17" name="文本框 23">
              <a:extLst>
                <a:ext uri="{FF2B5EF4-FFF2-40B4-BE49-F238E27FC236}">
                  <a16:creationId xmlns:a16="http://schemas.microsoft.com/office/drawing/2014/main" id="{76BBFA94-A9B5-4093-9EDF-3422C2767E76}"/>
                </a:ext>
              </a:extLst>
            </p:cNvPr>
            <p:cNvSpPr txBox="1"/>
            <p:nvPr/>
          </p:nvSpPr>
          <p:spPr>
            <a:xfrm>
              <a:off x="1176071" y="1478724"/>
              <a:ext cx="2698175"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chemeClr val="bg1"/>
                  </a:solidFill>
                  <a:ea typeface="微软雅黑" panose="020B0503020204020204" pitchFamily="34" charset="-122"/>
                  <a:cs typeface="+mn-ea"/>
                </a:rPr>
                <a:t>（二）矿山安全</a:t>
              </a:r>
            </a:p>
          </p:txBody>
        </p:sp>
      </p:grpSp>
    </p:spTree>
    <p:extLst>
      <p:ext uri="{BB962C8B-B14F-4D97-AF65-F5344CB8AC3E}">
        <p14:creationId xmlns:p14="http://schemas.microsoft.com/office/powerpoint/2010/main" val="961533086"/>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卡通人物&#10;&#10;描述已自动生成">
            <a:extLst>
              <a:ext uri="{FF2B5EF4-FFF2-40B4-BE49-F238E27FC236}">
                <a16:creationId xmlns:a16="http://schemas.microsoft.com/office/drawing/2014/main" id="{E50FEBFF-0D2A-44D9-8675-AA8DD2A349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3354" y="5110513"/>
            <a:ext cx="2998646" cy="1747487"/>
          </a:xfrm>
          <a:prstGeom prst="rect">
            <a:avLst/>
          </a:prstGeom>
        </p:spPr>
      </p:pic>
      <p:grpSp>
        <p:nvGrpSpPr>
          <p:cNvPr id="3" name="组合 2"/>
          <p:cNvGrpSpPr/>
          <p:nvPr/>
        </p:nvGrpSpPr>
        <p:grpSpPr>
          <a:xfrm>
            <a:off x="774751" y="256987"/>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3384" y="100593"/>
            <a:ext cx="3213905"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cs typeface="+mn-ea"/>
              </a:rPr>
              <a:t>典型案例</a:t>
            </a:r>
            <a:endParaRPr lang="en-GB" altLang="zh-CN" sz="2400" b="1" dirty="0">
              <a:solidFill>
                <a:srgbClr val="031F37"/>
              </a:solidFill>
              <a:ea typeface="微软雅黑" panose="020B0503020204020204" pitchFamily="34" charset="-122"/>
              <a:cs typeface="+mn-ea"/>
            </a:endParaRPr>
          </a:p>
        </p:txBody>
      </p:sp>
      <p:sp>
        <p:nvSpPr>
          <p:cNvPr id="38" name="稻壳儿 夏至夏末"/>
          <p:cNvSpPr txBox="1"/>
          <p:nvPr/>
        </p:nvSpPr>
        <p:spPr>
          <a:xfrm>
            <a:off x="1934131" y="1261834"/>
            <a:ext cx="9822440" cy="3170099"/>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en-US" altLang="zh-CN" sz="2000" b="1" dirty="0">
                <a:solidFill>
                  <a:srgbClr val="031F37"/>
                </a:solidFill>
                <a:latin typeface="楷体" panose="02010609060101010101" pitchFamily="49" charset="-122"/>
                <a:ea typeface="楷体" panose="02010609060101010101" pitchFamily="49" charset="-122"/>
              </a:rPr>
              <a:t>2014</a:t>
            </a:r>
            <a:r>
              <a:rPr lang="zh-CN" altLang="en-US" sz="2000" b="1" dirty="0">
                <a:solidFill>
                  <a:srgbClr val="031F37"/>
                </a:solidFill>
                <a:latin typeface="楷体" panose="02010609060101010101" pitchFamily="49" charset="-122"/>
                <a:ea typeface="楷体" panose="02010609060101010101" pitchFamily="49" charset="-122"/>
              </a:rPr>
              <a:t>年</a:t>
            </a:r>
            <a:r>
              <a:rPr lang="en-US" altLang="zh-CN" sz="2000" b="1" dirty="0">
                <a:solidFill>
                  <a:srgbClr val="031F37"/>
                </a:solidFill>
                <a:latin typeface="楷体" panose="02010609060101010101" pitchFamily="49" charset="-122"/>
                <a:ea typeface="楷体" panose="02010609060101010101" pitchFamily="49" charset="-122"/>
              </a:rPr>
              <a:t>8</a:t>
            </a:r>
            <a:r>
              <a:rPr lang="zh-CN" altLang="en-US" sz="2000" b="1" dirty="0">
                <a:solidFill>
                  <a:srgbClr val="031F37"/>
                </a:solidFill>
                <a:latin typeface="楷体" panose="02010609060101010101" pitchFamily="49" charset="-122"/>
                <a:ea typeface="楷体" panose="02010609060101010101" pitchFamily="49" charset="-122"/>
              </a:rPr>
              <a:t>月，</a:t>
            </a:r>
            <a:r>
              <a:rPr lang="en-US" altLang="zh-CN" sz="2000" b="1" dirty="0">
                <a:solidFill>
                  <a:srgbClr val="031F37"/>
                </a:solidFill>
                <a:latin typeface="楷体" panose="02010609060101010101" pitchFamily="49" charset="-122"/>
                <a:ea typeface="楷体" panose="02010609060101010101" pitchFamily="49" charset="-122"/>
              </a:rPr>
              <a:t>A</a:t>
            </a:r>
            <a:r>
              <a:rPr lang="zh-CN" altLang="en-US" sz="2000" b="1" dirty="0">
                <a:solidFill>
                  <a:srgbClr val="031F37"/>
                </a:solidFill>
                <a:latin typeface="楷体" panose="02010609060101010101" pitchFamily="49" charset="-122"/>
                <a:ea typeface="楷体" panose="02010609060101010101" pitchFamily="49" charset="-122"/>
              </a:rPr>
              <a:t>公司与大连</a:t>
            </a:r>
            <a:r>
              <a:rPr lang="en-US" altLang="zh-CN" sz="2000" b="1" dirty="0">
                <a:solidFill>
                  <a:srgbClr val="031F37"/>
                </a:solidFill>
                <a:latin typeface="楷体" panose="02010609060101010101" pitchFamily="49" charset="-122"/>
                <a:ea typeface="楷体" panose="02010609060101010101" pitchFamily="49" charset="-122"/>
              </a:rPr>
              <a:t>B</a:t>
            </a:r>
            <a:r>
              <a:rPr lang="zh-CN" altLang="en-US" sz="2000" b="1" dirty="0">
                <a:solidFill>
                  <a:srgbClr val="031F37"/>
                </a:solidFill>
                <a:latin typeface="楷体" panose="02010609060101010101" pitchFamily="49" charset="-122"/>
                <a:ea typeface="楷体" panose="02010609060101010101" pitchFamily="49" charset="-122"/>
              </a:rPr>
              <a:t>公司签订</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打砂油漆工程协议</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，由大连</a:t>
            </a:r>
            <a:r>
              <a:rPr lang="en-US" altLang="zh-CN" sz="2000" b="1" dirty="0">
                <a:solidFill>
                  <a:srgbClr val="031F37"/>
                </a:solidFill>
                <a:latin typeface="楷体" panose="02010609060101010101" pitchFamily="49" charset="-122"/>
                <a:ea typeface="楷体" panose="02010609060101010101" pitchFamily="49" charset="-122"/>
              </a:rPr>
              <a:t>B</a:t>
            </a:r>
            <a:r>
              <a:rPr lang="zh-CN" altLang="en-US" sz="2000" b="1" dirty="0">
                <a:solidFill>
                  <a:srgbClr val="031F37"/>
                </a:solidFill>
                <a:latin typeface="楷体" panose="02010609060101010101" pitchFamily="49" charset="-122"/>
                <a:ea typeface="楷体" panose="02010609060101010101" pitchFamily="49" charset="-122"/>
              </a:rPr>
              <a:t>公司承包</a:t>
            </a:r>
            <a:r>
              <a:rPr lang="en-US" altLang="zh-CN" sz="2000" b="1" dirty="0">
                <a:solidFill>
                  <a:srgbClr val="031F37"/>
                </a:solidFill>
                <a:latin typeface="楷体" panose="02010609060101010101" pitchFamily="49" charset="-122"/>
                <a:ea typeface="楷体" panose="02010609060101010101" pitchFamily="49" charset="-122"/>
              </a:rPr>
              <a:t>A</a:t>
            </a:r>
            <a:r>
              <a:rPr lang="zh-CN" altLang="en-US" sz="2000" b="1" dirty="0">
                <a:solidFill>
                  <a:srgbClr val="031F37"/>
                </a:solidFill>
                <a:latin typeface="楷体" panose="02010609060101010101" pitchFamily="49" charset="-122"/>
                <a:ea typeface="楷体" panose="02010609060101010101" pitchFamily="49" charset="-122"/>
              </a:rPr>
              <a:t>公司车间内的打砂油漆施工工程。</a:t>
            </a:r>
            <a:r>
              <a:rPr lang="en-US" altLang="zh-CN" sz="2000" b="1" dirty="0">
                <a:solidFill>
                  <a:srgbClr val="031F37"/>
                </a:solidFill>
                <a:latin typeface="楷体" panose="02010609060101010101" pitchFamily="49" charset="-122"/>
                <a:ea typeface="楷体" panose="02010609060101010101" pitchFamily="49" charset="-122"/>
              </a:rPr>
              <a:t>2015</a:t>
            </a:r>
            <a:r>
              <a:rPr lang="zh-CN" altLang="en-US" sz="2000" b="1" dirty="0">
                <a:solidFill>
                  <a:srgbClr val="031F37"/>
                </a:solidFill>
                <a:latin typeface="楷体" panose="02010609060101010101" pitchFamily="49" charset="-122"/>
                <a:ea typeface="楷体" panose="02010609060101010101" pitchFamily="49" charset="-122"/>
              </a:rPr>
              <a:t>年</a:t>
            </a:r>
            <a:r>
              <a:rPr lang="en-US" altLang="zh-CN" sz="2000" b="1" dirty="0">
                <a:solidFill>
                  <a:srgbClr val="031F37"/>
                </a:solidFill>
                <a:latin typeface="楷体" panose="02010609060101010101" pitchFamily="49" charset="-122"/>
                <a:ea typeface="楷体" panose="02010609060101010101" pitchFamily="49" charset="-122"/>
              </a:rPr>
              <a:t>9</a:t>
            </a:r>
            <a:r>
              <a:rPr lang="zh-CN" altLang="en-US" sz="2000" b="1" dirty="0">
                <a:solidFill>
                  <a:srgbClr val="031F37"/>
                </a:solidFill>
                <a:latin typeface="楷体" panose="02010609060101010101" pitchFamily="49" charset="-122"/>
                <a:ea typeface="楷体" panose="02010609060101010101" pitchFamily="49" charset="-122"/>
              </a:rPr>
              <a:t>月</a:t>
            </a:r>
            <a:r>
              <a:rPr lang="en-US" altLang="zh-CN" sz="2000" b="1" dirty="0">
                <a:solidFill>
                  <a:srgbClr val="031F37"/>
                </a:solidFill>
                <a:latin typeface="楷体" panose="02010609060101010101" pitchFamily="49" charset="-122"/>
                <a:ea typeface="楷体" panose="02010609060101010101" pitchFamily="49" charset="-122"/>
              </a:rPr>
              <a:t>17</a:t>
            </a:r>
            <a:r>
              <a:rPr lang="zh-CN" altLang="en-US" sz="2000" b="1" dirty="0">
                <a:solidFill>
                  <a:srgbClr val="031F37"/>
                </a:solidFill>
                <a:latin typeface="楷体" panose="02010609060101010101" pitchFamily="49" charset="-122"/>
                <a:ea typeface="楷体" panose="02010609060101010101" pitchFamily="49" charset="-122"/>
              </a:rPr>
              <a:t>日， </a:t>
            </a:r>
            <a:r>
              <a:rPr lang="en-US" altLang="zh-CN" sz="2000" b="1" dirty="0">
                <a:solidFill>
                  <a:srgbClr val="031F37"/>
                </a:solidFill>
                <a:latin typeface="楷体" panose="02010609060101010101" pitchFamily="49" charset="-122"/>
                <a:ea typeface="楷体" panose="02010609060101010101" pitchFamily="49" charset="-122"/>
              </a:rPr>
              <a:t>B</a:t>
            </a:r>
            <a:r>
              <a:rPr lang="zh-CN" altLang="en-US" sz="2000" b="1" dirty="0">
                <a:solidFill>
                  <a:srgbClr val="031F37"/>
                </a:solidFill>
                <a:latin typeface="楷体" panose="02010609060101010101" pitchFamily="49" charset="-122"/>
                <a:ea typeface="楷体" panose="02010609060101010101" pitchFamily="49" charset="-122"/>
              </a:rPr>
              <a:t>公司工人张某某在</a:t>
            </a:r>
            <a:r>
              <a:rPr lang="en-US" altLang="zh-CN" sz="2000" b="1" dirty="0">
                <a:solidFill>
                  <a:srgbClr val="031F37"/>
                </a:solidFill>
                <a:latin typeface="楷体" panose="02010609060101010101" pitchFamily="49" charset="-122"/>
                <a:ea typeface="楷体" panose="02010609060101010101" pitchFamily="49" charset="-122"/>
              </a:rPr>
              <a:t>A</a:t>
            </a:r>
            <a:r>
              <a:rPr lang="zh-CN" altLang="en-US" sz="2000" b="1" dirty="0">
                <a:solidFill>
                  <a:srgbClr val="031F37"/>
                </a:solidFill>
                <a:latin typeface="楷体" panose="02010609060101010101" pitchFamily="49" charset="-122"/>
                <a:ea typeface="楷体" panose="02010609060101010101" pitchFamily="49" charset="-122"/>
              </a:rPr>
              <a:t>公司涂装车间打砂房内操作推砂机时，违章将头伸出驾驶室窗外，被自己操作的机械夹到头部造成本人死亡。经事故调查组调查发现， </a:t>
            </a:r>
            <a:r>
              <a:rPr lang="en-US" altLang="zh-CN" sz="2000" b="1" dirty="0">
                <a:solidFill>
                  <a:srgbClr val="031F37"/>
                </a:solidFill>
                <a:latin typeface="楷体" panose="02010609060101010101" pitchFamily="49" charset="-122"/>
                <a:ea typeface="楷体" panose="02010609060101010101" pitchFamily="49" charset="-122"/>
              </a:rPr>
              <a:t>A</a:t>
            </a:r>
            <a:r>
              <a:rPr lang="zh-CN" altLang="en-US" sz="2000" b="1" dirty="0">
                <a:solidFill>
                  <a:srgbClr val="031F37"/>
                </a:solidFill>
                <a:latin typeface="楷体" panose="02010609060101010101" pitchFamily="49" charset="-122"/>
                <a:ea typeface="楷体" panose="02010609060101010101" pitchFamily="49" charset="-122"/>
              </a:rPr>
              <a:t>公司对发包工程疏于安全管理，未与工程承包单位签订安全生产管理协议，未对</a:t>
            </a:r>
            <a:r>
              <a:rPr lang="en-US" altLang="zh-CN" sz="2000" b="1" dirty="0">
                <a:solidFill>
                  <a:srgbClr val="031F37"/>
                </a:solidFill>
                <a:latin typeface="楷体" panose="02010609060101010101" pitchFamily="49" charset="-122"/>
                <a:ea typeface="楷体" panose="02010609060101010101" pitchFamily="49" charset="-122"/>
              </a:rPr>
              <a:t>B</a:t>
            </a:r>
            <a:r>
              <a:rPr lang="zh-CN" altLang="en-US" sz="2000" b="1" dirty="0">
                <a:solidFill>
                  <a:srgbClr val="031F37"/>
                </a:solidFill>
                <a:latin typeface="楷体" panose="02010609060101010101" pitchFamily="49" charset="-122"/>
                <a:ea typeface="楷体" panose="02010609060101010101" pitchFamily="49" charset="-122"/>
              </a:rPr>
              <a:t>公司安全管理落实情况进行检查，存在以包代管现象。</a:t>
            </a:r>
            <a:r>
              <a:rPr lang="en-US" altLang="zh-CN" sz="2000" b="1" dirty="0">
                <a:solidFill>
                  <a:srgbClr val="031F37"/>
                </a:solidFill>
                <a:latin typeface="楷体" panose="02010609060101010101" pitchFamily="49" charset="-122"/>
                <a:ea typeface="楷体" panose="02010609060101010101" pitchFamily="49" charset="-122"/>
              </a:rPr>
              <a:t>B</a:t>
            </a:r>
            <a:r>
              <a:rPr lang="zh-CN" altLang="en-US" sz="2000" b="1" dirty="0">
                <a:solidFill>
                  <a:srgbClr val="031F37"/>
                </a:solidFill>
                <a:latin typeface="楷体" panose="02010609060101010101" pitchFamily="49" charset="-122"/>
                <a:ea typeface="楷体" panose="02010609060101010101" pitchFamily="49" charset="-122"/>
              </a:rPr>
              <a:t>公司安排未经安全生产教育和操作培训的从业人员</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包括死者</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上岗作业，未能层层签订安全责任书，有效落实监管责任。事故调查组认定</a:t>
            </a:r>
            <a:r>
              <a:rPr lang="en-US" altLang="zh-CN" sz="2000" b="1" dirty="0">
                <a:solidFill>
                  <a:srgbClr val="031F37"/>
                </a:solidFill>
                <a:latin typeface="楷体" panose="02010609060101010101" pitchFamily="49" charset="-122"/>
                <a:ea typeface="楷体" panose="02010609060101010101" pitchFamily="49" charset="-122"/>
              </a:rPr>
              <a:t>A</a:t>
            </a:r>
            <a:r>
              <a:rPr lang="zh-CN" altLang="en-US" sz="2000" b="1" dirty="0">
                <a:solidFill>
                  <a:srgbClr val="031F37"/>
                </a:solidFill>
                <a:latin typeface="楷体" panose="02010609060101010101" pitchFamily="49" charset="-122"/>
                <a:ea typeface="楷体" panose="02010609060101010101" pitchFamily="49" charset="-122"/>
              </a:rPr>
              <a:t>公司和</a:t>
            </a:r>
            <a:r>
              <a:rPr lang="en-US" altLang="zh-CN" sz="2000" b="1" dirty="0">
                <a:solidFill>
                  <a:srgbClr val="031F37"/>
                </a:solidFill>
                <a:latin typeface="楷体" panose="02010609060101010101" pitchFamily="49" charset="-122"/>
                <a:ea typeface="楷体" panose="02010609060101010101" pitchFamily="49" charset="-122"/>
              </a:rPr>
              <a:t>B</a:t>
            </a:r>
            <a:r>
              <a:rPr lang="zh-CN" altLang="en-US" sz="2000" b="1" dirty="0">
                <a:solidFill>
                  <a:srgbClr val="031F37"/>
                </a:solidFill>
                <a:latin typeface="楷体" panose="02010609060101010101" pitchFamily="49" charset="-122"/>
                <a:ea typeface="楷体" panose="02010609060101010101" pitchFamily="49" charset="-122"/>
              </a:rPr>
              <a:t>公司均对事故发生负有责任。</a:t>
            </a:r>
            <a:r>
              <a:rPr lang="en-US" altLang="zh-CN" sz="2000" b="1" dirty="0">
                <a:solidFill>
                  <a:srgbClr val="031F37"/>
                </a:solidFill>
                <a:latin typeface="楷体" panose="02010609060101010101" pitchFamily="49" charset="-122"/>
                <a:ea typeface="楷体" panose="02010609060101010101" pitchFamily="49" charset="-122"/>
              </a:rPr>
              <a:t>A</a:t>
            </a:r>
            <a:r>
              <a:rPr lang="zh-CN" altLang="en-US" sz="2000" b="1" dirty="0">
                <a:solidFill>
                  <a:srgbClr val="031F37"/>
                </a:solidFill>
                <a:latin typeface="楷体" panose="02010609060101010101" pitchFamily="49" charset="-122"/>
                <a:ea typeface="楷体" panose="02010609060101010101" pitchFamily="49" charset="-122"/>
              </a:rPr>
              <a:t>公司总经理和</a:t>
            </a:r>
            <a:r>
              <a:rPr lang="en-US" altLang="zh-CN" sz="2000" b="1" dirty="0">
                <a:solidFill>
                  <a:srgbClr val="031F37"/>
                </a:solidFill>
                <a:latin typeface="楷体" panose="02010609060101010101" pitchFamily="49" charset="-122"/>
                <a:ea typeface="楷体" panose="02010609060101010101" pitchFamily="49" charset="-122"/>
              </a:rPr>
              <a:t>B</a:t>
            </a:r>
            <a:r>
              <a:rPr lang="zh-CN" altLang="en-US" sz="2000" b="1" dirty="0">
                <a:solidFill>
                  <a:srgbClr val="031F37"/>
                </a:solidFill>
                <a:latin typeface="楷体" panose="02010609060101010101" pitchFamily="49" charset="-122"/>
                <a:ea typeface="楷体" panose="02010609060101010101" pitchFamily="49" charset="-122"/>
              </a:rPr>
              <a:t>公司总经理未认真履行</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安全生产法</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第</a:t>
            </a:r>
            <a:r>
              <a:rPr lang="en-US" altLang="zh-CN" sz="2000" b="1" dirty="0">
                <a:solidFill>
                  <a:srgbClr val="031F37"/>
                </a:solidFill>
                <a:latin typeface="楷体" panose="02010609060101010101" pitchFamily="49" charset="-122"/>
                <a:ea typeface="楷体" panose="02010609060101010101" pitchFamily="49" charset="-122"/>
              </a:rPr>
              <a:t>18</a:t>
            </a:r>
            <a:r>
              <a:rPr lang="zh-CN" altLang="en-US" sz="2000" b="1" dirty="0">
                <a:solidFill>
                  <a:srgbClr val="031F37"/>
                </a:solidFill>
                <a:latin typeface="楷体" panose="02010609060101010101" pitchFamily="49" charset="-122"/>
                <a:ea typeface="楷体" panose="02010609060101010101" pitchFamily="49" charset="-122"/>
              </a:rPr>
              <a:t>条规定的主要负责人安全生产管理职责，没有组织实施安全生产教育和培训计划，没有及时消除生产安全事故隐患。事故调查组认定事故性质为一般安全生产责任事故。</a:t>
            </a:r>
            <a:endParaRPr lang="en-US" altLang="zh-CN" sz="2000" b="1" dirty="0">
              <a:solidFill>
                <a:srgbClr val="031F37"/>
              </a:solidFill>
              <a:latin typeface="楷体" panose="02010609060101010101" pitchFamily="49" charset="-122"/>
              <a:ea typeface="楷体" panose="02010609060101010101" pitchFamily="49" charset="-122"/>
            </a:endParaRPr>
          </a:p>
        </p:txBody>
      </p:sp>
      <p:grpSp>
        <p:nvGrpSpPr>
          <p:cNvPr id="14" name="组合 13"/>
          <p:cNvGrpSpPr/>
          <p:nvPr/>
        </p:nvGrpSpPr>
        <p:grpSpPr>
          <a:xfrm>
            <a:off x="285934" y="4431933"/>
            <a:ext cx="1620000" cy="576000"/>
            <a:chOff x="2886463" y="3364483"/>
            <a:chExt cx="3869635" cy="1139687"/>
          </a:xfrm>
        </p:grpSpPr>
        <p:sp>
          <p:nvSpPr>
            <p:cNvPr id="32" name="六边形 31"/>
            <p:cNvSpPr/>
            <p:nvPr/>
          </p:nvSpPr>
          <p:spPr>
            <a:xfrm>
              <a:off x="2886463" y="3364483"/>
              <a:ext cx="3869635" cy="11396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5" name="稻壳儿 夏至夏末"/>
            <p:cNvSpPr txBox="1"/>
            <p:nvPr/>
          </p:nvSpPr>
          <p:spPr>
            <a:xfrm>
              <a:off x="3874818" y="3477595"/>
              <a:ext cx="1911454"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处罚</a:t>
              </a:r>
            </a:p>
          </p:txBody>
        </p:sp>
      </p:grpSp>
      <p:grpSp>
        <p:nvGrpSpPr>
          <p:cNvPr id="12" name="组合 11"/>
          <p:cNvGrpSpPr/>
          <p:nvPr/>
        </p:nvGrpSpPr>
        <p:grpSpPr>
          <a:xfrm>
            <a:off x="285935" y="1261834"/>
            <a:ext cx="1620000" cy="576000"/>
            <a:chOff x="2886463" y="1853735"/>
            <a:chExt cx="3869635" cy="1139687"/>
          </a:xfrm>
        </p:grpSpPr>
        <p:sp>
          <p:nvSpPr>
            <p:cNvPr id="31" name="六边形 30"/>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6" name="稻壳儿 夏至夏末"/>
            <p:cNvSpPr txBox="1"/>
            <p:nvPr/>
          </p:nvSpPr>
          <p:spPr>
            <a:xfrm>
              <a:off x="3865552" y="1966847"/>
              <a:ext cx="1911454"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事实</a:t>
              </a:r>
            </a:p>
          </p:txBody>
        </p:sp>
      </p:grpSp>
      <p:sp>
        <p:nvSpPr>
          <p:cNvPr id="44" name="稻壳儿 夏至夏末">
            <a:extLst>
              <a:ext uri="{FF2B5EF4-FFF2-40B4-BE49-F238E27FC236}">
                <a16:creationId xmlns:a16="http://schemas.microsoft.com/office/drawing/2014/main" id="{ABC5CF0E-E36E-4DF3-9723-5ABEFC68981A}"/>
              </a:ext>
            </a:extLst>
          </p:cNvPr>
          <p:cNvSpPr txBox="1"/>
          <p:nvPr/>
        </p:nvSpPr>
        <p:spPr>
          <a:xfrm>
            <a:off x="1933646" y="4431933"/>
            <a:ext cx="9647771" cy="1323439"/>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根据</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安全生产法</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第一百零九条第</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一</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项规定，区安监部门对事故责任单位珠海</a:t>
            </a:r>
            <a:r>
              <a:rPr lang="en-US" altLang="zh-CN" sz="2000" b="1" dirty="0">
                <a:solidFill>
                  <a:srgbClr val="031F37"/>
                </a:solidFill>
                <a:latin typeface="楷体" panose="02010609060101010101" pitchFamily="49" charset="-122"/>
                <a:ea typeface="楷体" panose="02010609060101010101" pitchFamily="49" charset="-122"/>
              </a:rPr>
              <a:t>A</a:t>
            </a:r>
            <a:r>
              <a:rPr lang="zh-CN" altLang="en-US" sz="2000" b="1" dirty="0">
                <a:solidFill>
                  <a:srgbClr val="031F37"/>
                </a:solidFill>
                <a:latin typeface="楷体" panose="02010609060101010101" pitchFamily="49" charset="-122"/>
                <a:ea typeface="楷体" panose="02010609060101010101" pitchFamily="49" charset="-122"/>
              </a:rPr>
              <a:t>公司和大连</a:t>
            </a:r>
            <a:r>
              <a:rPr lang="en-US" altLang="zh-CN" sz="2000" b="1" dirty="0">
                <a:solidFill>
                  <a:srgbClr val="031F37"/>
                </a:solidFill>
                <a:latin typeface="楷体" panose="02010609060101010101" pitchFamily="49" charset="-122"/>
                <a:ea typeface="楷体" panose="02010609060101010101" pitchFamily="49" charset="-122"/>
              </a:rPr>
              <a:t>B</a:t>
            </a:r>
            <a:r>
              <a:rPr lang="zh-CN" altLang="en-US" sz="2000" b="1" dirty="0">
                <a:solidFill>
                  <a:srgbClr val="031F37"/>
                </a:solidFill>
                <a:latin typeface="楷体" panose="02010609060101010101" pitchFamily="49" charset="-122"/>
                <a:ea typeface="楷体" panose="02010609060101010101" pitchFamily="49" charset="-122"/>
              </a:rPr>
              <a:t>公司均作出罚款人民币</a:t>
            </a:r>
            <a:r>
              <a:rPr lang="en-US" altLang="zh-CN" sz="2000" b="1" dirty="0">
                <a:solidFill>
                  <a:srgbClr val="031F37"/>
                </a:solidFill>
                <a:latin typeface="楷体" panose="02010609060101010101" pitchFamily="49" charset="-122"/>
                <a:ea typeface="楷体" panose="02010609060101010101" pitchFamily="49" charset="-122"/>
              </a:rPr>
              <a:t>25</a:t>
            </a:r>
            <a:r>
              <a:rPr lang="zh-CN" altLang="en-US" sz="2000" b="1" dirty="0">
                <a:solidFill>
                  <a:srgbClr val="031F37"/>
                </a:solidFill>
                <a:latin typeface="楷体" panose="02010609060101010101" pitchFamily="49" charset="-122"/>
                <a:ea typeface="楷体" panose="02010609060101010101" pitchFamily="49" charset="-122"/>
              </a:rPr>
              <a:t>万元的行政处罚。根据</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安全生产法</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第九十二条第</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一</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项规定，区安监部门对</a:t>
            </a:r>
            <a:r>
              <a:rPr lang="en-US" altLang="zh-CN" sz="2000" b="1" dirty="0">
                <a:solidFill>
                  <a:srgbClr val="031F37"/>
                </a:solidFill>
                <a:latin typeface="楷体" panose="02010609060101010101" pitchFamily="49" charset="-122"/>
                <a:ea typeface="楷体" panose="02010609060101010101" pitchFamily="49" charset="-122"/>
              </a:rPr>
              <a:t>A</a:t>
            </a:r>
            <a:r>
              <a:rPr lang="zh-CN" altLang="en-US" sz="2000" b="1" dirty="0">
                <a:solidFill>
                  <a:srgbClr val="031F37"/>
                </a:solidFill>
                <a:latin typeface="楷体" panose="02010609060101010101" pitchFamily="49" charset="-122"/>
                <a:ea typeface="楷体" panose="02010609060101010101" pitchFamily="49" charset="-122"/>
              </a:rPr>
              <a:t>公司总经理和</a:t>
            </a:r>
            <a:r>
              <a:rPr lang="en-US" altLang="zh-CN" sz="2000" b="1" dirty="0">
                <a:solidFill>
                  <a:srgbClr val="031F37"/>
                </a:solidFill>
                <a:latin typeface="楷体" panose="02010609060101010101" pitchFamily="49" charset="-122"/>
                <a:ea typeface="楷体" panose="02010609060101010101" pitchFamily="49" charset="-122"/>
              </a:rPr>
              <a:t>B</a:t>
            </a:r>
            <a:r>
              <a:rPr lang="zh-CN" altLang="en-US" sz="2000" b="1" dirty="0">
                <a:solidFill>
                  <a:srgbClr val="031F37"/>
                </a:solidFill>
                <a:latin typeface="楷体" panose="02010609060101010101" pitchFamily="49" charset="-122"/>
                <a:ea typeface="楷体" panose="02010609060101010101" pitchFamily="49" charset="-122"/>
              </a:rPr>
              <a:t>公司总经理均处以上一年年收入</a:t>
            </a:r>
            <a:r>
              <a:rPr lang="en-US" altLang="zh-CN" sz="2000" b="1" dirty="0">
                <a:solidFill>
                  <a:srgbClr val="031F37"/>
                </a:solidFill>
                <a:latin typeface="楷体" panose="02010609060101010101" pitchFamily="49" charset="-122"/>
                <a:ea typeface="楷体" panose="02010609060101010101" pitchFamily="49" charset="-122"/>
              </a:rPr>
              <a:t>30%</a:t>
            </a:r>
            <a:r>
              <a:rPr lang="zh-CN" altLang="en-US" sz="2000" b="1" dirty="0">
                <a:solidFill>
                  <a:srgbClr val="031F37"/>
                </a:solidFill>
                <a:latin typeface="楷体" panose="02010609060101010101" pitchFamily="49" charset="-122"/>
                <a:ea typeface="楷体" panose="02010609060101010101" pitchFamily="49" charset="-122"/>
              </a:rPr>
              <a:t>的罚款。</a:t>
            </a:r>
          </a:p>
        </p:txBody>
      </p:sp>
      <p:sp>
        <p:nvSpPr>
          <p:cNvPr id="21" name="稻壳儿 夏至夏末">
            <a:extLst>
              <a:ext uri="{FF2B5EF4-FFF2-40B4-BE49-F238E27FC236}">
                <a16:creationId xmlns:a16="http://schemas.microsoft.com/office/drawing/2014/main" id="{E78AC238-0AF9-4E79-A9DC-13C88B794C3B}"/>
              </a:ext>
            </a:extLst>
          </p:cNvPr>
          <p:cNvSpPr txBox="1"/>
          <p:nvPr/>
        </p:nvSpPr>
        <p:spPr>
          <a:xfrm>
            <a:off x="1933647" y="741855"/>
            <a:ext cx="8802410"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发包方和承包方不履行安全生产管理职责导致发生生产安全事故</a:t>
            </a:r>
          </a:p>
        </p:txBody>
      </p:sp>
    </p:spTree>
    <p:extLst>
      <p:ext uri="{BB962C8B-B14F-4D97-AF65-F5344CB8AC3E}">
        <p14:creationId xmlns:p14="http://schemas.microsoft.com/office/powerpoint/2010/main" val="472855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p:cNvSpPr/>
          <p:nvPr/>
        </p:nvSpPr>
        <p:spPr>
          <a:xfrm flipH="1" flipV="1">
            <a:off x="-1" y="0"/>
            <a:ext cx="5835316" cy="6858000"/>
          </a:xfrm>
          <a:custGeom>
            <a:avLst/>
            <a:gdLst>
              <a:gd name="connsiteX0" fmla="*/ 1390188 w 5309163"/>
              <a:gd name="connsiteY0" fmla="*/ 0 h 6858000"/>
              <a:gd name="connsiteX1" fmla="*/ 5309163 w 5309163"/>
              <a:gd name="connsiteY1" fmla="*/ 0 h 6858000"/>
              <a:gd name="connsiteX2" fmla="*/ 5309163 w 5309163"/>
              <a:gd name="connsiteY2" fmla="*/ 6858000 h 6858000"/>
              <a:gd name="connsiteX3" fmla="*/ 0 w 5309163"/>
              <a:gd name="connsiteY3" fmla="*/ 6858000 h 6858000"/>
              <a:gd name="connsiteX4" fmla="*/ 1390188 w 530916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163" h="6858000">
                <a:moveTo>
                  <a:pt x="1390188" y="0"/>
                </a:moveTo>
                <a:lnTo>
                  <a:pt x="5309163" y="0"/>
                </a:lnTo>
                <a:lnTo>
                  <a:pt x="5309163" y="6858000"/>
                </a:lnTo>
                <a:lnTo>
                  <a:pt x="0" y="6858000"/>
                </a:lnTo>
                <a:lnTo>
                  <a:pt x="1390188" y="0"/>
                </a:lnTo>
                <a:close/>
              </a:path>
            </a:pathLst>
          </a:cu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文本框 9"/>
          <p:cNvSpPr txBox="1"/>
          <p:nvPr/>
        </p:nvSpPr>
        <p:spPr>
          <a:xfrm>
            <a:off x="6176743" y="2205723"/>
            <a:ext cx="6134352" cy="17543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b="1" dirty="0">
                <a:solidFill>
                  <a:srgbClr val="031F37"/>
                </a:solidFill>
                <a:ea typeface="微软雅黑" panose="020B0503020204020204" pitchFamily="34" charset="-122"/>
                <a:cs typeface="Arial" panose="020B0604020202020204" pitchFamily="34" charset="0"/>
              </a:rPr>
              <a:t>《</a:t>
            </a:r>
            <a:r>
              <a:rPr lang="zh-CN" altLang="en-US" sz="5400" b="1" dirty="0">
                <a:solidFill>
                  <a:srgbClr val="031F37"/>
                </a:solidFill>
                <a:ea typeface="微软雅黑" panose="020B0503020204020204" pitchFamily="34" charset="-122"/>
                <a:cs typeface="Arial" panose="020B0604020202020204" pitchFamily="34" charset="0"/>
              </a:rPr>
              <a:t>安全生产法</a:t>
            </a:r>
            <a:r>
              <a:rPr lang="en-US" altLang="zh-CN" sz="5400" b="1" dirty="0">
                <a:solidFill>
                  <a:srgbClr val="031F37"/>
                </a:solidFill>
                <a:ea typeface="微软雅黑" panose="020B0503020204020204" pitchFamily="34" charset="-122"/>
                <a:cs typeface="Arial" panose="020B0604020202020204" pitchFamily="34" charset="0"/>
              </a:rPr>
              <a:t>》</a:t>
            </a:r>
          </a:p>
          <a:p>
            <a:pPr algn="ctr"/>
            <a:r>
              <a:rPr lang="zh-CN" altLang="en-US" sz="5400" b="1" dirty="0">
                <a:solidFill>
                  <a:srgbClr val="031F37"/>
                </a:solidFill>
                <a:ea typeface="微软雅黑" panose="020B0503020204020204" pitchFamily="34" charset="-122"/>
                <a:cs typeface="Arial" panose="020B0604020202020204" pitchFamily="34" charset="0"/>
              </a:rPr>
              <a:t>修正内容新旧对照</a:t>
            </a:r>
          </a:p>
        </p:txBody>
      </p:sp>
      <p:cxnSp>
        <p:nvCxnSpPr>
          <p:cNvPr id="34" name="直接连接符 33"/>
          <p:cNvCxnSpPr/>
          <p:nvPr/>
        </p:nvCxnSpPr>
        <p:spPr>
          <a:xfrm>
            <a:off x="6776767" y="4142219"/>
            <a:ext cx="4106603" cy="0"/>
          </a:xfrm>
          <a:prstGeom prst="line">
            <a:avLst/>
          </a:prstGeom>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018698" y="2602094"/>
            <a:ext cx="2335386" cy="1540125"/>
            <a:chOff x="5933618" y="1627849"/>
            <a:chExt cx="3951926" cy="2606191"/>
          </a:xfrm>
        </p:grpSpPr>
        <p:sp>
          <p:nvSpPr>
            <p:cNvPr id="11" name="等腰三角形 10"/>
            <p:cNvSpPr/>
            <p:nvPr/>
          </p:nvSpPr>
          <p:spPr>
            <a:xfrm rot="19622149">
              <a:off x="6576686" y="2607155"/>
              <a:ext cx="3117167" cy="1626885"/>
            </a:xfrm>
            <a:prstGeom prst="triangle">
              <a:avLst>
                <a:gd name="adj" fmla="val 50438"/>
              </a:avLst>
            </a:prstGeom>
            <a:solidFill>
              <a:srgbClr val="D6AD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solidFill>
                  <a:srgbClr val="031F37"/>
                </a:solidFill>
                <a:latin typeface="微软雅黑" panose="020B0503020204020204" pitchFamily="34" charset="-122"/>
                <a:ea typeface="微软雅黑" panose="020B0503020204020204" pitchFamily="34" charset="-122"/>
              </a:endParaRPr>
            </a:p>
          </p:txBody>
        </p:sp>
        <p:sp>
          <p:nvSpPr>
            <p:cNvPr id="13" name="任意多边形: 形状 12"/>
            <p:cNvSpPr/>
            <p:nvPr/>
          </p:nvSpPr>
          <p:spPr>
            <a:xfrm>
              <a:off x="5933618" y="1627849"/>
              <a:ext cx="3951926" cy="1627188"/>
            </a:xfrm>
            <a:custGeom>
              <a:avLst/>
              <a:gdLst>
                <a:gd name="connsiteX0" fmla="*/ 750491 w 7927058"/>
                <a:gd name="connsiteY0" fmla="*/ 0 h 1500982"/>
                <a:gd name="connsiteX1" fmla="*/ 2547079 w 7927058"/>
                <a:gd name="connsiteY1" fmla="*/ 0 h 1500982"/>
                <a:gd name="connsiteX2" fmla="*/ 6130470 w 7927058"/>
                <a:gd name="connsiteY2" fmla="*/ 0 h 1500982"/>
                <a:gd name="connsiteX3" fmla="*/ 7927058 w 7927058"/>
                <a:gd name="connsiteY3" fmla="*/ 0 h 1500982"/>
                <a:gd name="connsiteX4" fmla="*/ 7927058 w 7927058"/>
                <a:gd name="connsiteY4" fmla="*/ 1500982 h 1500982"/>
                <a:gd name="connsiteX5" fmla="*/ 6130470 w 7927058"/>
                <a:gd name="connsiteY5" fmla="*/ 1500982 h 1500982"/>
                <a:gd name="connsiteX6" fmla="*/ 6130470 w 7927058"/>
                <a:gd name="connsiteY6" fmla="*/ 1500982 h 1500982"/>
                <a:gd name="connsiteX7" fmla="*/ 750491 w 7927058"/>
                <a:gd name="connsiteY7" fmla="*/ 1500981 h 1500982"/>
                <a:gd name="connsiteX8" fmla="*/ 3875 w 7927058"/>
                <a:gd name="connsiteY8" fmla="*/ 827223 h 1500982"/>
                <a:gd name="connsiteX9" fmla="*/ 0 w 7927058"/>
                <a:gd name="connsiteY9" fmla="*/ 750491 h 1500982"/>
                <a:gd name="connsiteX10" fmla="*/ 3875 w 7927058"/>
                <a:gd name="connsiteY10" fmla="*/ 673758 h 1500982"/>
                <a:gd name="connsiteX11" fmla="*/ 750491 w 7927058"/>
                <a:gd name="connsiteY11" fmla="*/ 0 h 150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7058" h="1500982">
                  <a:moveTo>
                    <a:pt x="750491" y="0"/>
                  </a:moveTo>
                  <a:lnTo>
                    <a:pt x="2547079" y="0"/>
                  </a:lnTo>
                  <a:lnTo>
                    <a:pt x="6130470" y="0"/>
                  </a:lnTo>
                  <a:lnTo>
                    <a:pt x="7927058" y="0"/>
                  </a:lnTo>
                  <a:lnTo>
                    <a:pt x="7927058" y="1500982"/>
                  </a:lnTo>
                  <a:lnTo>
                    <a:pt x="6130470" y="1500982"/>
                  </a:lnTo>
                  <a:lnTo>
                    <a:pt x="6130470" y="1500982"/>
                  </a:lnTo>
                  <a:lnTo>
                    <a:pt x="750491" y="1500981"/>
                  </a:lnTo>
                  <a:cubicBezTo>
                    <a:pt x="361911" y="1500981"/>
                    <a:pt x="42307" y="1205663"/>
                    <a:pt x="3875" y="827223"/>
                  </a:cubicBezTo>
                  <a:lnTo>
                    <a:pt x="0" y="750491"/>
                  </a:lnTo>
                  <a:lnTo>
                    <a:pt x="3875" y="673758"/>
                  </a:lnTo>
                  <a:cubicBezTo>
                    <a:pt x="42307" y="295318"/>
                    <a:pt x="361911" y="0"/>
                    <a:pt x="750491" y="0"/>
                  </a:cubicBezTo>
                  <a:close/>
                </a:path>
              </a:pathLst>
            </a:custGeom>
            <a:solidFill>
              <a:srgbClr val="FFCC00"/>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solidFill>
                    <a:srgbClr val="031F37"/>
                  </a:solidFill>
                  <a:latin typeface="微软雅黑" panose="020B0503020204020204" pitchFamily="34" charset="-122"/>
                  <a:ea typeface="微软雅黑" panose="020B0503020204020204" pitchFamily="34" charset="-122"/>
                </a:rPr>
                <a:t>03</a:t>
              </a:r>
              <a:endParaRPr lang="zh-CN" altLang="en-US" sz="5400" b="1" dirty="0">
                <a:solidFill>
                  <a:srgbClr val="031F37"/>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3" y="118818"/>
            <a:ext cx="4748034"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graphicFrame>
        <p:nvGraphicFramePr>
          <p:cNvPr id="20" name="表格 3">
            <a:extLst>
              <a:ext uri="{FF2B5EF4-FFF2-40B4-BE49-F238E27FC236}">
                <a16:creationId xmlns:a16="http://schemas.microsoft.com/office/drawing/2014/main" id="{A4FCADE6-9E90-419A-A210-811B92E28B3C}"/>
              </a:ext>
            </a:extLst>
          </p:cNvPr>
          <p:cNvGraphicFramePr>
            <a:graphicFrameLocks noGrp="1"/>
          </p:cNvGraphicFramePr>
          <p:nvPr>
            <p:extLst>
              <p:ext uri="{D42A27DB-BD31-4B8C-83A1-F6EECF244321}">
                <p14:modId xmlns:p14="http://schemas.microsoft.com/office/powerpoint/2010/main" val="1023986877"/>
              </p:ext>
            </p:extLst>
          </p:nvPr>
        </p:nvGraphicFramePr>
        <p:xfrm>
          <a:off x="552000" y="770174"/>
          <a:ext cx="11088000" cy="5952315"/>
        </p:xfrm>
        <a:graphic>
          <a:graphicData uri="http://schemas.openxmlformats.org/drawingml/2006/table">
            <a:tbl>
              <a:tblPr firstRow="1" bandRow="1">
                <a:tableStyleId>{5C22544A-7EE6-4342-B048-85BDC9FD1C3A}</a:tableStyleId>
              </a:tblPr>
              <a:tblGrid>
                <a:gridCol w="5544000">
                  <a:extLst>
                    <a:ext uri="{9D8B030D-6E8A-4147-A177-3AD203B41FA5}">
                      <a16:colId xmlns:a16="http://schemas.microsoft.com/office/drawing/2014/main" val="1951845510"/>
                    </a:ext>
                  </a:extLst>
                </a:gridCol>
                <a:gridCol w="5544000">
                  <a:extLst>
                    <a:ext uri="{9D8B030D-6E8A-4147-A177-3AD203B41FA5}">
                      <a16:colId xmlns:a16="http://schemas.microsoft.com/office/drawing/2014/main" val="254023970"/>
                    </a:ext>
                  </a:extLst>
                </a:gridCol>
              </a:tblGrid>
              <a:tr h="444013">
                <a:tc>
                  <a:txBody>
                    <a:bodyPr/>
                    <a:lstStyle/>
                    <a:p>
                      <a:pPr algn="ctr">
                        <a:lnSpc>
                          <a:spcPct val="100000"/>
                        </a:lnSpc>
                      </a:pPr>
                      <a:r>
                        <a:rPr lang="zh-CN" altLang="en-US" sz="2000" dirty="0">
                          <a:solidFill>
                            <a:schemeClr val="tx1"/>
                          </a:solidFill>
                          <a:latin typeface="微软雅黑" panose="020B0503020204020204" pitchFamily="34" charset="-122"/>
                          <a:ea typeface="微软雅黑" panose="020B0503020204020204" pitchFamily="34" charset="-122"/>
                        </a:rPr>
                        <a:t>修正前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CN" altLang="en-US" sz="2000" b="1" dirty="0">
                          <a:solidFill>
                            <a:schemeClr val="tx1"/>
                          </a:solidFill>
                          <a:latin typeface="微软雅黑" panose="020B0503020204020204" pitchFamily="34" charset="-122"/>
                          <a:ea typeface="微软雅黑" panose="020B0503020204020204" pitchFamily="34" charset="-122"/>
                        </a:rPr>
                        <a:t>修正后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321791"/>
                  </a:ext>
                </a:extLst>
              </a:tr>
              <a:tr h="365333">
                <a:tc gridSpan="2">
                  <a:txBody>
                    <a:bodyPr/>
                    <a:lstStyle/>
                    <a:p>
                      <a:pPr algn="ctr">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第一章 总则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algn="l" defTabSz="914400" rtl="0" eaLnBrk="1" latinLnBrk="0" hangingPunct="1">
                        <a:lnSpc>
                          <a:spcPct val="100000"/>
                        </a:lnSpc>
                      </a:pPr>
                      <a:r>
                        <a:rPr lang="zh-CN" altLang="en-US" sz="1800" b="1" kern="1200" dirty="0">
                          <a:solidFill>
                            <a:schemeClr val="dk1"/>
                          </a:solidFill>
                          <a:latin typeface="楷体" panose="02010609060101010101" pitchFamily="49" charset="-122"/>
                          <a:ea typeface="楷体" panose="02010609060101010101" pitchFamily="49" charset="-122"/>
                          <a:cs typeface="+mn-cs"/>
                        </a:rPr>
                        <a:t>第一条 为了加强安全生产</a:t>
                      </a:r>
                      <a:r>
                        <a:rPr lang="zh-CN" altLang="en-US" sz="1800" b="1" u="heavy" kern="1200" baseline="0" dirty="0">
                          <a:solidFill>
                            <a:srgbClr val="C00000"/>
                          </a:solidFill>
                          <a:latin typeface="楷体" panose="02010609060101010101" pitchFamily="49" charset="-122"/>
                          <a:ea typeface="楷体" panose="02010609060101010101" pitchFamily="49" charset="-122"/>
                          <a:cs typeface="+mn-cs"/>
                        </a:rPr>
                        <a:t>工作</a:t>
                      </a:r>
                      <a:r>
                        <a:rPr lang="zh-CN" altLang="en-US" sz="1800" b="1" kern="1200" dirty="0">
                          <a:solidFill>
                            <a:schemeClr val="dk1"/>
                          </a:solidFill>
                          <a:latin typeface="楷体" panose="02010609060101010101" pitchFamily="49" charset="-122"/>
                          <a:ea typeface="楷体" panose="02010609060101010101" pitchFamily="49" charset="-122"/>
                          <a:cs typeface="+mn-cs"/>
                        </a:rPr>
                        <a:t>，防止和减少生产安全事故，保障人民群众生命和财产安全，促进经济</a:t>
                      </a:r>
                      <a:r>
                        <a:rPr lang="zh-CN" altLang="en-US" sz="1800" b="1" u="heavy" kern="1200" baseline="0" dirty="0">
                          <a:solidFill>
                            <a:srgbClr val="C00000"/>
                          </a:solidFill>
                          <a:latin typeface="楷体" panose="02010609060101010101" pitchFamily="49" charset="-122"/>
                          <a:ea typeface="楷体" panose="02010609060101010101" pitchFamily="49" charset="-122"/>
                          <a:cs typeface="+mn-cs"/>
                        </a:rPr>
                        <a:t>社会持续健康发展</a:t>
                      </a:r>
                      <a:r>
                        <a:rPr lang="zh-CN" altLang="en-US" sz="1800" b="1" kern="1200" dirty="0">
                          <a:solidFill>
                            <a:schemeClr val="dk1"/>
                          </a:solidFill>
                          <a:latin typeface="楷体" panose="02010609060101010101" pitchFamily="49" charset="-122"/>
                          <a:ea typeface="楷体" panose="02010609060101010101" pitchFamily="49" charset="-122"/>
                          <a:cs typeface="+mn-cs"/>
                        </a:rPr>
                        <a:t>，制定本法。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3730941"/>
                  </a:ext>
                </a:extLst>
              </a:tr>
              <a:tr h="2350219">
                <a:tc>
                  <a:txBody>
                    <a:bodyPr/>
                    <a:lstStyle/>
                    <a:p>
                      <a:pPr>
                        <a:lnSpc>
                          <a:spcPct val="100000"/>
                        </a:lnSpc>
                      </a:pPr>
                      <a:r>
                        <a:rPr lang="zh-CN" altLang="en-US" sz="1600" b="1" dirty="0">
                          <a:latin typeface="楷体" panose="02010609060101010101" pitchFamily="49" charset="-122"/>
                          <a:ea typeface="楷体" panose="02010609060101010101" pitchFamily="49" charset="-122"/>
                        </a:rPr>
                        <a:t>第三条 安全生产工作应当以人为本，坚持安全发展， 坚持安全第一、预防为主、综合治理的方针，强化和落实生产经营单位的主体责任，建立生产经营单位负责、职工参与、政府监管、行业自律和社会监督的机制。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第三条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安全生产工作坚持中国共产党的领导。</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安全生产工作应当以人为本，</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坚持人民至上、生命至上，把保护人民生命安全摆在首位，树牢安全发展理念，</a:t>
                      </a:r>
                      <a:r>
                        <a:rPr lang="zh-CN" altLang="en-US" sz="1600" b="1" kern="1200" dirty="0">
                          <a:solidFill>
                            <a:schemeClr val="dk1"/>
                          </a:solidFill>
                          <a:latin typeface="楷体" panose="02010609060101010101" pitchFamily="49" charset="-122"/>
                          <a:ea typeface="楷体" panose="02010609060101010101" pitchFamily="49" charset="-122"/>
                          <a:cs typeface="+mn-cs"/>
                        </a:rPr>
                        <a:t>坚持安全第一、预防为主、综合治理的方针，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从源头上防范化解重大安全风险。</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安全生产工作实行管行业必须管安全、管业务必须管安全、管生产经营必须管安全，</a:t>
                      </a:r>
                      <a:r>
                        <a:rPr lang="zh-CN" altLang="en-US" sz="1600" b="1" kern="1200" dirty="0">
                          <a:solidFill>
                            <a:schemeClr val="dk1"/>
                          </a:solidFill>
                          <a:latin typeface="楷体" panose="02010609060101010101" pitchFamily="49" charset="-122"/>
                          <a:ea typeface="楷体" panose="02010609060101010101" pitchFamily="49" charset="-122"/>
                          <a:cs typeface="+mn-cs"/>
                        </a:rPr>
                        <a:t>强化和落实生产经营单位主体责任</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与政府监管责任</a:t>
                      </a:r>
                      <a:r>
                        <a:rPr lang="zh-CN" altLang="en-US" sz="1600" b="1" kern="1200" dirty="0">
                          <a:solidFill>
                            <a:schemeClr val="dk1"/>
                          </a:solidFill>
                          <a:latin typeface="楷体" panose="02010609060101010101" pitchFamily="49" charset="-122"/>
                          <a:ea typeface="楷体" panose="02010609060101010101" pitchFamily="49" charset="-122"/>
                          <a:cs typeface="+mn-cs"/>
                        </a:rPr>
                        <a:t>，建立生产经营单位负责、职工参与、政府监管、行业自律和社会监督的机制。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6051589"/>
                  </a:ext>
                </a:extLst>
              </a:tr>
              <a:tr h="2792750">
                <a:tc>
                  <a:txBody>
                    <a:bodyPr/>
                    <a:lstStyle/>
                    <a:p>
                      <a:pPr>
                        <a:lnSpc>
                          <a:spcPct val="100000"/>
                        </a:lnSpc>
                      </a:pPr>
                      <a:r>
                        <a:rPr lang="zh-CN" altLang="en-US" sz="1600" b="1" dirty="0">
                          <a:latin typeface="楷体" panose="02010609060101010101" pitchFamily="49" charset="-122"/>
                          <a:ea typeface="楷体" panose="02010609060101010101" pitchFamily="49" charset="-122"/>
                        </a:rPr>
                        <a:t>第四条 生产经营单位必须遵守本法和其他有关安全生产的法律、法规，加强安全生产管理，建立、健全安全生产责任制和安全生产规章制度，改善安全生产条件，推进安全生产标准化建设，提高安全生产水平， 确保安全生产。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第四条 生产经营单位必须遵守本法和其他有关安全生产的法律、法规，加强安全生产管理，建立健全</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全员</a:t>
                      </a:r>
                      <a:r>
                        <a:rPr lang="zh-CN" altLang="en-US" sz="1600" b="1" kern="1200" dirty="0">
                          <a:solidFill>
                            <a:schemeClr val="dk1"/>
                          </a:solidFill>
                          <a:latin typeface="楷体" panose="02010609060101010101" pitchFamily="49" charset="-122"/>
                          <a:ea typeface="楷体" panose="02010609060101010101" pitchFamily="49" charset="-122"/>
                          <a:cs typeface="+mn-cs"/>
                        </a:rPr>
                        <a:t>安全生产责任制和安全生产规章制度，</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加大对安全生产资金、物资、技术、人员的投入保障力度，</a:t>
                      </a:r>
                      <a:r>
                        <a:rPr lang="zh-CN" altLang="en-US" sz="1600" b="1" kern="1200" dirty="0">
                          <a:solidFill>
                            <a:schemeClr val="dk1"/>
                          </a:solidFill>
                          <a:latin typeface="楷体" panose="02010609060101010101" pitchFamily="49" charset="-122"/>
                          <a:ea typeface="楷体" panose="02010609060101010101" pitchFamily="49" charset="-122"/>
                          <a:cs typeface="+mn-cs"/>
                        </a:rPr>
                        <a:t>改善安全生产条件，</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加强安全生产标准化、信息化建设，构建安全风险分级管控和隐患排查治理双重预防机制，健全风险防范化解机制，</a:t>
                      </a:r>
                      <a:r>
                        <a:rPr lang="zh-CN" altLang="en-US" sz="1600" b="1" kern="1200" dirty="0">
                          <a:solidFill>
                            <a:schemeClr val="dk1"/>
                          </a:solidFill>
                          <a:latin typeface="楷体" panose="02010609060101010101" pitchFamily="49" charset="-122"/>
                          <a:ea typeface="楷体" panose="02010609060101010101" pitchFamily="49" charset="-122"/>
                          <a:cs typeface="+mn-cs"/>
                        </a:rPr>
                        <a:t>提高安全生产水平，确保安全生产。</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平台经济等新兴行业、领域的生产经营单位应当根据本行业、领域的特点，建立健全并落实全员安全生产责任制，加强从业人员安全生产教育和培训，履行本法和其他法律、法规规定的有关安全生产义务。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917172"/>
                  </a:ext>
                </a:extLst>
              </a:tr>
            </a:tbl>
          </a:graphicData>
        </a:graphic>
      </p:graphicFrame>
    </p:spTree>
    <p:extLst>
      <p:ext uri="{BB962C8B-B14F-4D97-AF65-F5344CB8AC3E}">
        <p14:creationId xmlns:p14="http://schemas.microsoft.com/office/powerpoint/2010/main" val="383303797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3" y="118818"/>
            <a:ext cx="4820702"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graphicFrame>
        <p:nvGraphicFramePr>
          <p:cNvPr id="20" name="表格 3">
            <a:extLst>
              <a:ext uri="{FF2B5EF4-FFF2-40B4-BE49-F238E27FC236}">
                <a16:creationId xmlns:a16="http://schemas.microsoft.com/office/drawing/2014/main" id="{A4FCADE6-9E90-419A-A210-811B92E28B3C}"/>
              </a:ext>
            </a:extLst>
          </p:cNvPr>
          <p:cNvGraphicFramePr>
            <a:graphicFrameLocks noGrp="1"/>
          </p:cNvGraphicFramePr>
          <p:nvPr>
            <p:extLst>
              <p:ext uri="{D42A27DB-BD31-4B8C-83A1-F6EECF244321}">
                <p14:modId xmlns:p14="http://schemas.microsoft.com/office/powerpoint/2010/main" val="4016893705"/>
              </p:ext>
            </p:extLst>
          </p:nvPr>
        </p:nvGraphicFramePr>
        <p:xfrm>
          <a:off x="552000" y="618877"/>
          <a:ext cx="11088000" cy="6208843"/>
        </p:xfrm>
        <a:graphic>
          <a:graphicData uri="http://schemas.openxmlformats.org/drawingml/2006/table">
            <a:tbl>
              <a:tblPr firstRow="1" bandRow="1">
                <a:tableStyleId>{5C22544A-7EE6-4342-B048-85BDC9FD1C3A}</a:tableStyleId>
              </a:tblPr>
              <a:tblGrid>
                <a:gridCol w="5544000">
                  <a:extLst>
                    <a:ext uri="{9D8B030D-6E8A-4147-A177-3AD203B41FA5}">
                      <a16:colId xmlns:a16="http://schemas.microsoft.com/office/drawing/2014/main" val="1951845510"/>
                    </a:ext>
                  </a:extLst>
                </a:gridCol>
                <a:gridCol w="5544000">
                  <a:extLst>
                    <a:ext uri="{9D8B030D-6E8A-4147-A177-3AD203B41FA5}">
                      <a16:colId xmlns:a16="http://schemas.microsoft.com/office/drawing/2014/main" val="254023970"/>
                    </a:ext>
                  </a:extLst>
                </a:gridCol>
              </a:tblGrid>
              <a:tr h="339601">
                <a:tc>
                  <a:txBody>
                    <a:bodyPr/>
                    <a:lstStyle/>
                    <a:p>
                      <a:pPr algn="ctr">
                        <a:lnSpc>
                          <a:spcPct val="100000"/>
                        </a:lnSpc>
                      </a:pPr>
                      <a:r>
                        <a:rPr lang="zh-CN" altLang="en-US" sz="2000" dirty="0">
                          <a:solidFill>
                            <a:schemeClr val="tx1"/>
                          </a:solidFill>
                          <a:latin typeface="微软雅黑" panose="020B0503020204020204" pitchFamily="34" charset="-122"/>
                          <a:ea typeface="微软雅黑" panose="020B0503020204020204" pitchFamily="34" charset="-122"/>
                        </a:rPr>
                        <a:t>修正前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CN" altLang="en-US" sz="2000" b="1" dirty="0">
                          <a:solidFill>
                            <a:schemeClr val="tx1"/>
                          </a:solidFill>
                          <a:latin typeface="微软雅黑" panose="020B0503020204020204" pitchFamily="34" charset="-122"/>
                          <a:ea typeface="微软雅黑" panose="020B0503020204020204" pitchFamily="34" charset="-122"/>
                        </a:rPr>
                        <a:t>修正后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321791"/>
                  </a:ext>
                </a:extLst>
              </a:tr>
              <a:tr h="844363">
                <a:tc>
                  <a:txBody>
                    <a:bodyPr/>
                    <a:lstStyle/>
                    <a:p>
                      <a:pPr>
                        <a:lnSpc>
                          <a:spcPct val="100000"/>
                        </a:lnSpc>
                      </a:pPr>
                      <a:r>
                        <a:rPr lang="zh-CN" altLang="en-US" sz="1600" b="1" dirty="0">
                          <a:latin typeface="楷体" panose="02010609060101010101" pitchFamily="49" charset="-122"/>
                          <a:ea typeface="楷体" panose="02010609060101010101" pitchFamily="49" charset="-122"/>
                        </a:rPr>
                        <a:t>第五条 生产经营单位的主要负责人对本单位的安全生产工作全面负责。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第五条 生产经营单位的主要负责人</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是本单位安全生产第一责任人，</a:t>
                      </a:r>
                      <a:r>
                        <a:rPr lang="zh-CN" altLang="en-US" sz="1600" b="1" kern="1200" dirty="0">
                          <a:solidFill>
                            <a:schemeClr val="dk1"/>
                          </a:solidFill>
                          <a:latin typeface="楷体" panose="02010609060101010101" pitchFamily="49" charset="-122"/>
                          <a:ea typeface="楷体" panose="02010609060101010101" pitchFamily="49" charset="-122"/>
                          <a:cs typeface="+mn-cs"/>
                        </a:rPr>
                        <a:t>对本单位的安全生产工作全面负责。</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其他负责人对职责范围内的安全生产工作负责。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6051589"/>
                  </a:ext>
                </a:extLst>
              </a:tr>
              <a:tr h="2501878">
                <a:tc>
                  <a:txBody>
                    <a:bodyPr/>
                    <a:lstStyle/>
                    <a:p>
                      <a:pPr>
                        <a:lnSpc>
                          <a:spcPct val="100000"/>
                        </a:lnSpc>
                      </a:pPr>
                      <a:r>
                        <a:rPr lang="zh-CN" altLang="en-US" sz="1600" b="1" dirty="0">
                          <a:latin typeface="楷体" panose="02010609060101010101" pitchFamily="49" charset="-122"/>
                          <a:ea typeface="楷体" panose="02010609060101010101" pitchFamily="49" charset="-122"/>
                        </a:rPr>
                        <a:t>第八条 国务院和县级以上地方各级人民政府应当根据国民经济和社会发展规划制定安全生产规划，并组织实施。安全生产规划应当与城乡规划相衔接。</a:t>
                      </a:r>
                    </a:p>
                    <a:p>
                      <a:pPr>
                        <a:lnSpc>
                          <a:spcPct val="100000"/>
                        </a:lnSpc>
                      </a:pPr>
                      <a:r>
                        <a:rPr lang="zh-CN" altLang="en-US" sz="1600" b="1" dirty="0">
                          <a:latin typeface="楷体" panose="02010609060101010101" pitchFamily="49" charset="-122"/>
                          <a:ea typeface="楷体" panose="02010609060101010101" pitchFamily="49" charset="-122"/>
                        </a:rPr>
                        <a:t>  国务院和县级以上地方各级人民政府应当加强对安全生产工作的领导，支持、督促各有关部门依法履行安全生产监督管理职责，建立健全安全生产工作协调机制</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及时协调、解决安全生产监督管理中存在的重大问题。</a:t>
                      </a:r>
                    </a:p>
                    <a:p>
                      <a:pPr>
                        <a:lnSpc>
                          <a:spcPct val="100000"/>
                        </a:lnSpc>
                      </a:pPr>
                      <a:r>
                        <a:rPr lang="zh-CN" altLang="en-US" sz="1600" b="1" dirty="0">
                          <a:latin typeface="楷体" panose="02010609060101010101" pitchFamily="49" charset="-122"/>
                          <a:ea typeface="楷体" panose="02010609060101010101" pitchFamily="49" charset="-122"/>
                        </a:rPr>
                        <a:t>  乡、镇人民政府以及街道办事处、开发区管理机构等地方人民政府的派出机关应当按照职责，加强对本行政区域内生产经营单位安全生产状况的监督检查，协助上级人民政府有关部门依法履行安全生产监督管理职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第八条 国务院和县级以上地方各级人民政府应当根据国民经济和社会发展规划制定安全生产规划，并组织实施。安全生产规划应当与</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国土空间规划等相关规划</a:t>
                      </a:r>
                      <a:r>
                        <a:rPr lang="zh-CN" altLang="en-US" sz="1600" b="1" kern="1200" dirty="0">
                          <a:solidFill>
                            <a:schemeClr val="dk1"/>
                          </a:solidFill>
                          <a:latin typeface="楷体" panose="02010609060101010101" pitchFamily="49" charset="-122"/>
                          <a:ea typeface="楷体" panose="02010609060101010101" pitchFamily="49" charset="-122"/>
                          <a:cs typeface="+mn-cs"/>
                        </a:rPr>
                        <a:t>相衔接。</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各级人民政府应当加强安全生产基础设施建设和安全生产监管能力建设，所需经费列入本级预算。</a:t>
                      </a:r>
                      <a:endParaRPr lang="en-US" altLang="zh-CN" sz="1600" b="1" u="heavy" kern="1200" baseline="0" dirty="0">
                        <a:solidFill>
                          <a:srgbClr val="C00000"/>
                        </a:solidFill>
                        <a:latin typeface="楷体" panose="02010609060101010101" pitchFamily="49" charset="-122"/>
                        <a:ea typeface="楷体" panose="02010609060101010101" pitchFamily="49" charset="-122"/>
                        <a:cs typeface="+mn-cs"/>
                      </a:endParaRPr>
                    </a:p>
                    <a:p>
                      <a:pPr marL="0" algn="l" defTabSz="914400" rtl="0" eaLnBrk="1" latinLnBrk="0" hangingPunct="1">
                        <a:lnSpc>
                          <a:spcPct val="100000"/>
                        </a:lnSpc>
                      </a:pPr>
                      <a:r>
                        <a:rPr lang="en-US" altLang="zh-CN" sz="1600" b="1" u="heavy" kern="1200" baseline="0" dirty="0">
                          <a:solidFill>
                            <a:srgbClr val="C00000"/>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县级以上地方各级人民政府应当组织有关部门建立完善安全风险评估与论证机制，按照安全风险管控要求，进行产业规划和空间布局，并对位置相邻、行业相近、业态相似的生产经营单位实施重大安全风险联防联控。</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第九条 国务院和县级以上地方各级人民政府应当加强对安全生产工作的领导，</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建立健全安全生产工作协调机制，</a:t>
                      </a:r>
                      <a:r>
                        <a:rPr lang="zh-CN" altLang="en-US" sz="1600" b="1" kern="1200" dirty="0">
                          <a:solidFill>
                            <a:schemeClr val="dk1"/>
                          </a:solidFill>
                          <a:latin typeface="楷体" panose="02010609060101010101" pitchFamily="49" charset="-122"/>
                          <a:ea typeface="楷体" panose="02010609060101010101" pitchFamily="49" charset="-122"/>
                          <a:cs typeface="+mn-cs"/>
                        </a:rPr>
                        <a:t>支持、 督促各有关部门依法履行安全生产监督管理职责，及时协调、 解决安全生产监督管理中存在的重大问题。</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乡镇人民政府和街道办事处，</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以及</a:t>
                      </a:r>
                      <a:r>
                        <a:rPr lang="zh-CN" altLang="en-US" sz="1600" b="1" kern="1200" dirty="0">
                          <a:solidFill>
                            <a:schemeClr val="dk1"/>
                          </a:solidFill>
                          <a:latin typeface="楷体" panose="02010609060101010101" pitchFamily="49" charset="-122"/>
                          <a:ea typeface="楷体" panose="02010609060101010101" pitchFamily="49" charset="-122"/>
                          <a:cs typeface="+mn-cs"/>
                        </a:rPr>
                        <a:t>开发区、</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工业园区、港区、风景区等</a:t>
                      </a:r>
                      <a:r>
                        <a:rPr lang="zh-CN" altLang="en-US" sz="1600" b="1" kern="1200" dirty="0">
                          <a:solidFill>
                            <a:schemeClr val="dk1"/>
                          </a:solidFill>
                          <a:latin typeface="楷体" panose="02010609060101010101" pitchFamily="49" charset="-122"/>
                          <a:ea typeface="楷体" panose="02010609060101010101" pitchFamily="49" charset="-122"/>
                          <a:cs typeface="+mn-cs"/>
                        </a:rPr>
                        <a:t>应当</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明确负责安全生产监督管理的有关工作机构及其职责，加强安全生产监管力量建设，</a:t>
                      </a:r>
                      <a:r>
                        <a:rPr lang="zh-CN" altLang="en-US" sz="1600" b="1" kern="1200" dirty="0">
                          <a:solidFill>
                            <a:schemeClr val="dk1"/>
                          </a:solidFill>
                          <a:latin typeface="楷体" panose="02010609060101010101" pitchFamily="49" charset="-122"/>
                          <a:ea typeface="楷体" panose="02010609060101010101" pitchFamily="49" charset="-122"/>
                          <a:cs typeface="+mn-cs"/>
                        </a:rPr>
                        <a:t>按照职责对本行政区域</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或者管理区域</a:t>
                      </a:r>
                      <a:r>
                        <a:rPr lang="zh-CN" altLang="en-US" sz="1600" b="1" kern="1200" dirty="0">
                          <a:solidFill>
                            <a:schemeClr val="dk1"/>
                          </a:solidFill>
                          <a:latin typeface="楷体" panose="02010609060101010101" pitchFamily="49" charset="-122"/>
                          <a:ea typeface="楷体" panose="02010609060101010101" pitchFamily="49" charset="-122"/>
                          <a:cs typeface="+mn-cs"/>
                        </a:rPr>
                        <a:t>内生产经营单位安全生产状况进行监督检查，</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协助人民</a:t>
                      </a:r>
                      <a:r>
                        <a:rPr lang="zh-CN" altLang="en-US" sz="1600" b="1" kern="1200" dirty="0">
                          <a:solidFill>
                            <a:schemeClr val="dk1"/>
                          </a:solidFill>
                          <a:latin typeface="楷体" panose="02010609060101010101" pitchFamily="49" charset="-122"/>
                          <a:ea typeface="楷体" panose="02010609060101010101" pitchFamily="49" charset="-122"/>
                          <a:cs typeface="+mn-cs"/>
                        </a:rPr>
                        <a:t>政府有关部门</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或者按照授权</a:t>
                      </a:r>
                      <a:r>
                        <a:rPr lang="zh-CN" altLang="en-US" sz="1600" b="1" kern="1200" dirty="0">
                          <a:solidFill>
                            <a:schemeClr val="dk1"/>
                          </a:solidFill>
                          <a:latin typeface="楷体" panose="02010609060101010101" pitchFamily="49" charset="-122"/>
                          <a:ea typeface="楷体" panose="02010609060101010101" pitchFamily="49" charset="-122"/>
                          <a:cs typeface="+mn-cs"/>
                        </a:rPr>
                        <a:t>依法履行安全生产监督管理职责。</a:t>
                      </a:r>
                    </a:p>
                    <a:p>
                      <a:pPr marL="0" algn="l" defTabSz="914400" rtl="0" eaLnBrk="1" latinLnBrk="0" hangingPunct="1">
                        <a:lnSpc>
                          <a:spcPct val="100000"/>
                        </a:lnSpc>
                      </a:pPr>
                      <a:endParaRPr lang="zh-CN" altLang="en-US" sz="1600" b="1" u="heavy" kern="1200" baseline="0" dirty="0">
                        <a:solidFill>
                          <a:srgbClr val="C00000"/>
                        </a:solidFill>
                        <a:latin typeface="楷体" panose="02010609060101010101" pitchFamily="49" charset="-122"/>
                        <a:ea typeface="楷体" panose="02010609060101010101" pitchFamily="49"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917172"/>
                  </a:ext>
                </a:extLst>
              </a:tr>
            </a:tbl>
          </a:graphicData>
        </a:graphic>
      </p:graphicFrame>
    </p:spTree>
    <p:extLst>
      <p:ext uri="{BB962C8B-B14F-4D97-AF65-F5344CB8AC3E}">
        <p14:creationId xmlns:p14="http://schemas.microsoft.com/office/powerpoint/2010/main" val="105913737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9874" y="468296"/>
            <a:ext cx="3887013" cy="790018"/>
            <a:chOff x="1455007" y="1116248"/>
            <a:chExt cx="3887013" cy="790018"/>
          </a:xfrm>
        </p:grpSpPr>
        <p:sp>
          <p:nvSpPr>
            <p:cNvPr id="23" name="任意多边形: 形状 22"/>
            <p:cNvSpPr/>
            <p:nvPr/>
          </p:nvSpPr>
          <p:spPr>
            <a:xfrm flipH="1">
              <a:off x="1455007" y="1116248"/>
              <a:ext cx="3887013" cy="790018"/>
            </a:xfrm>
            <a:custGeom>
              <a:avLst/>
              <a:gdLst>
                <a:gd name="connsiteX0" fmla="*/ 750491 w 7927058"/>
                <a:gd name="connsiteY0" fmla="*/ 0 h 1500982"/>
                <a:gd name="connsiteX1" fmla="*/ 2547079 w 7927058"/>
                <a:gd name="connsiteY1" fmla="*/ 0 h 1500982"/>
                <a:gd name="connsiteX2" fmla="*/ 6130470 w 7927058"/>
                <a:gd name="connsiteY2" fmla="*/ 0 h 1500982"/>
                <a:gd name="connsiteX3" fmla="*/ 7927058 w 7927058"/>
                <a:gd name="connsiteY3" fmla="*/ 0 h 1500982"/>
                <a:gd name="connsiteX4" fmla="*/ 7927058 w 7927058"/>
                <a:gd name="connsiteY4" fmla="*/ 1500982 h 1500982"/>
                <a:gd name="connsiteX5" fmla="*/ 6130470 w 7927058"/>
                <a:gd name="connsiteY5" fmla="*/ 1500982 h 1500982"/>
                <a:gd name="connsiteX6" fmla="*/ 6130470 w 7927058"/>
                <a:gd name="connsiteY6" fmla="*/ 1500982 h 1500982"/>
                <a:gd name="connsiteX7" fmla="*/ 750491 w 7927058"/>
                <a:gd name="connsiteY7" fmla="*/ 1500981 h 1500982"/>
                <a:gd name="connsiteX8" fmla="*/ 3875 w 7927058"/>
                <a:gd name="connsiteY8" fmla="*/ 827223 h 1500982"/>
                <a:gd name="connsiteX9" fmla="*/ 0 w 7927058"/>
                <a:gd name="connsiteY9" fmla="*/ 750491 h 1500982"/>
                <a:gd name="connsiteX10" fmla="*/ 3875 w 7927058"/>
                <a:gd name="connsiteY10" fmla="*/ 673758 h 1500982"/>
                <a:gd name="connsiteX11" fmla="*/ 750491 w 7927058"/>
                <a:gd name="connsiteY11" fmla="*/ 0 h 150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7058" h="1500982">
                  <a:moveTo>
                    <a:pt x="750491" y="0"/>
                  </a:moveTo>
                  <a:lnTo>
                    <a:pt x="2547079" y="0"/>
                  </a:lnTo>
                  <a:lnTo>
                    <a:pt x="6130470" y="0"/>
                  </a:lnTo>
                  <a:lnTo>
                    <a:pt x="7927058" y="0"/>
                  </a:lnTo>
                  <a:lnTo>
                    <a:pt x="7927058" y="1500982"/>
                  </a:lnTo>
                  <a:lnTo>
                    <a:pt x="6130470" y="1500982"/>
                  </a:lnTo>
                  <a:lnTo>
                    <a:pt x="6130470" y="1500982"/>
                  </a:lnTo>
                  <a:lnTo>
                    <a:pt x="750491" y="1500981"/>
                  </a:lnTo>
                  <a:cubicBezTo>
                    <a:pt x="361911" y="1500981"/>
                    <a:pt x="42307" y="1205663"/>
                    <a:pt x="3875" y="827223"/>
                  </a:cubicBezTo>
                  <a:lnTo>
                    <a:pt x="0" y="750491"/>
                  </a:lnTo>
                  <a:lnTo>
                    <a:pt x="3875" y="673758"/>
                  </a:lnTo>
                  <a:cubicBezTo>
                    <a:pt x="42307" y="295318"/>
                    <a:pt x="361911" y="0"/>
                    <a:pt x="750491" y="0"/>
                  </a:cubicBezTo>
                  <a:close/>
                </a:path>
              </a:pathLst>
            </a:custGeom>
            <a:solidFill>
              <a:srgbClr val="FFCC00"/>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Text Placeholder 4"/>
            <p:cNvSpPr txBox="1"/>
            <p:nvPr/>
          </p:nvSpPr>
          <p:spPr>
            <a:xfrm>
              <a:off x="1785286" y="1236101"/>
              <a:ext cx="3226453"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4400" b="1" dirty="0">
                  <a:solidFill>
                    <a:srgbClr val="002E5C"/>
                  </a:solidFill>
                  <a:ea typeface="微软雅黑" panose="020B0503020204020204" pitchFamily="34" charset="-122"/>
                  <a:cs typeface="+mn-ea"/>
                </a:rPr>
                <a:t>前言</a:t>
              </a:r>
              <a:r>
                <a:rPr lang="en-US" altLang="zh-CN" sz="4400" b="1" dirty="0">
                  <a:solidFill>
                    <a:srgbClr val="002E5C"/>
                  </a:solidFill>
                  <a:ea typeface="微软雅黑" panose="020B0503020204020204" pitchFamily="34" charset="-122"/>
                  <a:cs typeface="+mn-ea"/>
                </a:rPr>
                <a:t>/</a:t>
              </a:r>
              <a:r>
                <a:rPr lang="en-US" altLang="zh-CN" sz="2800" b="1" dirty="0">
                  <a:solidFill>
                    <a:srgbClr val="002E5C"/>
                  </a:solidFill>
                  <a:ea typeface="微软雅黑" panose="020B0503020204020204" pitchFamily="34" charset="-122"/>
                  <a:cs typeface="+mn-ea"/>
                </a:rPr>
                <a:t>PREFACE</a:t>
              </a:r>
              <a:endParaRPr lang="en-GB" sz="2800" b="1" dirty="0">
                <a:solidFill>
                  <a:srgbClr val="002E5C"/>
                </a:solidFill>
                <a:ea typeface="微软雅黑" panose="020B0503020204020204" pitchFamily="34" charset="-122"/>
                <a:cs typeface="+mn-ea"/>
              </a:endParaRPr>
            </a:p>
          </p:txBody>
        </p:sp>
      </p:grpSp>
      <p:sp>
        <p:nvSpPr>
          <p:cNvPr id="18" name="TextBox 4"/>
          <p:cNvSpPr txBox="1"/>
          <p:nvPr/>
        </p:nvSpPr>
        <p:spPr>
          <a:xfrm>
            <a:off x="4066667" y="2010971"/>
            <a:ext cx="7505640" cy="3762570"/>
          </a:xfrm>
          <a:prstGeom prst="rect">
            <a:avLst/>
          </a:prstGeom>
          <a:noFill/>
        </p:spPr>
        <p:txBody>
          <a:bodyPr wrap="square" lIns="68584" tIns="34291" rIns="68584" bIns="3429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lgn="just" eaLnBrk="0" hangingPunct="0"/>
            <a:r>
              <a:rPr lang="en-US" altLang="zh-CN" sz="2400" b="1" dirty="0">
                <a:solidFill>
                  <a:srgbClr val="031F37"/>
                </a:solidFill>
                <a:latin typeface="楷体" panose="02010609060101010101" pitchFamily="49" charset="-122"/>
                <a:ea typeface="楷体" panose="02010609060101010101" pitchFamily="49" charset="-122"/>
                <a:cs typeface="+mn-ea"/>
              </a:rPr>
              <a:t>《</a:t>
            </a:r>
            <a:r>
              <a:rPr lang="zh-CN" altLang="en-US" sz="2400" b="1" dirty="0">
                <a:solidFill>
                  <a:srgbClr val="031F37"/>
                </a:solidFill>
                <a:latin typeface="楷体" panose="02010609060101010101" pitchFamily="49" charset="-122"/>
                <a:ea typeface="楷体" panose="02010609060101010101" pitchFamily="49" charset="-122"/>
                <a:cs typeface="+mn-ea"/>
              </a:rPr>
              <a:t>中华人民共和国安全生产法</a:t>
            </a:r>
            <a:r>
              <a:rPr lang="en-US" altLang="zh-CN" sz="2400" b="1" dirty="0">
                <a:solidFill>
                  <a:srgbClr val="031F37"/>
                </a:solidFill>
                <a:latin typeface="楷体" panose="02010609060101010101" pitchFamily="49" charset="-122"/>
                <a:ea typeface="楷体" panose="02010609060101010101" pitchFamily="49" charset="-122"/>
                <a:cs typeface="+mn-ea"/>
              </a:rPr>
              <a:t>》</a:t>
            </a:r>
            <a:r>
              <a:rPr lang="zh-CN" altLang="en-US" sz="2400" b="1" dirty="0">
                <a:solidFill>
                  <a:srgbClr val="031F37"/>
                </a:solidFill>
                <a:latin typeface="楷体" panose="02010609060101010101" pitchFamily="49" charset="-122"/>
                <a:ea typeface="楷体" panose="02010609060101010101" pitchFamily="49" charset="-122"/>
                <a:cs typeface="+mn-ea"/>
              </a:rPr>
              <a:t>（以下简称</a:t>
            </a:r>
            <a:r>
              <a:rPr lang="en-US" altLang="zh-CN" sz="2400" b="1" dirty="0">
                <a:solidFill>
                  <a:srgbClr val="031F37"/>
                </a:solidFill>
                <a:latin typeface="楷体" panose="02010609060101010101" pitchFamily="49" charset="-122"/>
                <a:ea typeface="楷体" panose="02010609060101010101" pitchFamily="49" charset="-122"/>
                <a:cs typeface="+mn-ea"/>
              </a:rPr>
              <a:t>《</a:t>
            </a:r>
            <a:r>
              <a:rPr lang="zh-CN" altLang="en-US" sz="2400" b="1" dirty="0">
                <a:solidFill>
                  <a:srgbClr val="031F37"/>
                </a:solidFill>
                <a:latin typeface="楷体" panose="02010609060101010101" pitchFamily="49" charset="-122"/>
                <a:ea typeface="楷体" panose="02010609060101010101" pitchFamily="49" charset="-122"/>
                <a:cs typeface="+mn-ea"/>
              </a:rPr>
              <a:t>安全生产法</a:t>
            </a:r>
            <a:r>
              <a:rPr lang="en-US" altLang="zh-CN" sz="2400" b="1" dirty="0">
                <a:solidFill>
                  <a:srgbClr val="031F37"/>
                </a:solidFill>
                <a:latin typeface="楷体" panose="02010609060101010101" pitchFamily="49" charset="-122"/>
                <a:ea typeface="楷体" panose="02010609060101010101" pitchFamily="49" charset="-122"/>
                <a:cs typeface="+mn-ea"/>
              </a:rPr>
              <a:t>》</a:t>
            </a:r>
            <a:r>
              <a:rPr lang="zh-CN" altLang="en-US" sz="2400" b="1" dirty="0">
                <a:solidFill>
                  <a:srgbClr val="031F37"/>
                </a:solidFill>
                <a:latin typeface="楷体" panose="02010609060101010101" pitchFamily="49" charset="-122"/>
                <a:ea typeface="楷体" panose="02010609060101010101" pitchFamily="49" charset="-122"/>
                <a:cs typeface="+mn-ea"/>
              </a:rPr>
              <a:t>）是为了加强安全生产工作，防止和减少生产安全事故，保障人民群众生命和财产安全，促进经济社会持续健康发展，而制定的一部法律。</a:t>
            </a:r>
            <a:endParaRPr lang="en-US" altLang="zh-CN" sz="2400" b="1" dirty="0">
              <a:solidFill>
                <a:srgbClr val="031F37"/>
              </a:solidFill>
              <a:latin typeface="楷体" panose="02010609060101010101" pitchFamily="49" charset="-122"/>
              <a:ea typeface="楷体" panose="02010609060101010101" pitchFamily="49" charset="-122"/>
              <a:cs typeface="+mn-ea"/>
            </a:endParaRPr>
          </a:p>
          <a:p>
            <a:pPr indent="457200" algn="just" eaLnBrk="0" hangingPunct="0"/>
            <a:r>
              <a:rPr lang="zh-CN" altLang="en-US" sz="2400" b="1" dirty="0">
                <a:solidFill>
                  <a:srgbClr val="031F37"/>
                </a:solidFill>
                <a:latin typeface="楷体" panose="02010609060101010101" pitchFamily="49" charset="-122"/>
                <a:ea typeface="楷体" panose="02010609060101010101" pitchFamily="49" charset="-122"/>
                <a:cs typeface="+mn-ea"/>
              </a:rPr>
              <a:t>它是我国第一部全面规范安全生产的专门法律，它体现了国家关于加强安全生产监督管理的基本方针、基本原则和基本制度，是建设系统各级主管部门依法行政、加强安全监督管理的重要法律依据，对规范建设系统各单位安全生产行为，提高安全管理水平，保护职工劳动安全权利，处理安全生产违法行为，具有重要意义。</a:t>
            </a:r>
          </a:p>
        </p:txBody>
      </p:sp>
      <p:cxnSp>
        <p:nvCxnSpPr>
          <p:cNvPr id="19" name="直接连接符 18"/>
          <p:cNvCxnSpPr/>
          <p:nvPr/>
        </p:nvCxnSpPr>
        <p:spPr>
          <a:xfrm>
            <a:off x="1595575" y="1539152"/>
            <a:ext cx="9386621" cy="0"/>
          </a:xfrm>
          <a:prstGeom prst="line">
            <a:avLst/>
          </a:prstGeom>
          <a:ln>
            <a:solidFill>
              <a:srgbClr val="031F37"/>
            </a:solidFill>
          </a:ln>
        </p:spPr>
        <p:style>
          <a:lnRef idx="1">
            <a:schemeClr val="accent1"/>
          </a:lnRef>
          <a:fillRef idx="0">
            <a:schemeClr val="accent1"/>
          </a:fillRef>
          <a:effectRef idx="0">
            <a:schemeClr val="accent1"/>
          </a:effectRef>
          <a:fontRef idx="minor">
            <a:schemeClr val="tx1"/>
          </a:fontRef>
        </p:style>
      </p:cxnSp>
      <p:pic>
        <p:nvPicPr>
          <p:cNvPr id="4" name="图片 3" descr="徽标, 公司名称&#10;&#10;描述已自动生成">
            <a:extLst>
              <a:ext uri="{FF2B5EF4-FFF2-40B4-BE49-F238E27FC236}">
                <a16:creationId xmlns:a16="http://schemas.microsoft.com/office/drawing/2014/main" id="{95FFE9FF-F99E-41D0-87A0-6F48FE0F6B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74" y="2131582"/>
            <a:ext cx="3230594" cy="3521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2" y="118818"/>
            <a:ext cx="4778313"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graphicFrame>
        <p:nvGraphicFramePr>
          <p:cNvPr id="20" name="表格 3">
            <a:extLst>
              <a:ext uri="{FF2B5EF4-FFF2-40B4-BE49-F238E27FC236}">
                <a16:creationId xmlns:a16="http://schemas.microsoft.com/office/drawing/2014/main" id="{A4FCADE6-9E90-419A-A210-811B92E28B3C}"/>
              </a:ext>
            </a:extLst>
          </p:cNvPr>
          <p:cNvGraphicFramePr>
            <a:graphicFrameLocks noGrp="1"/>
          </p:cNvGraphicFramePr>
          <p:nvPr>
            <p:extLst>
              <p:ext uri="{D42A27DB-BD31-4B8C-83A1-F6EECF244321}">
                <p14:modId xmlns:p14="http://schemas.microsoft.com/office/powerpoint/2010/main" val="2308011807"/>
              </p:ext>
            </p:extLst>
          </p:nvPr>
        </p:nvGraphicFramePr>
        <p:xfrm>
          <a:off x="552000" y="904601"/>
          <a:ext cx="11088000" cy="4389120"/>
        </p:xfrm>
        <a:graphic>
          <a:graphicData uri="http://schemas.openxmlformats.org/drawingml/2006/table">
            <a:tbl>
              <a:tblPr firstRow="1" bandRow="1">
                <a:tableStyleId>{5C22544A-7EE6-4342-B048-85BDC9FD1C3A}</a:tableStyleId>
              </a:tblPr>
              <a:tblGrid>
                <a:gridCol w="5544000">
                  <a:extLst>
                    <a:ext uri="{9D8B030D-6E8A-4147-A177-3AD203B41FA5}">
                      <a16:colId xmlns:a16="http://schemas.microsoft.com/office/drawing/2014/main" val="1951845510"/>
                    </a:ext>
                  </a:extLst>
                </a:gridCol>
                <a:gridCol w="5544000">
                  <a:extLst>
                    <a:ext uri="{9D8B030D-6E8A-4147-A177-3AD203B41FA5}">
                      <a16:colId xmlns:a16="http://schemas.microsoft.com/office/drawing/2014/main" val="254023970"/>
                    </a:ext>
                  </a:extLst>
                </a:gridCol>
              </a:tblGrid>
              <a:tr h="0">
                <a:tc>
                  <a:txBody>
                    <a:bodyPr/>
                    <a:lstStyle/>
                    <a:p>
                      <a:pPr algn="ctr">
                        <a:lnSpc>
                          <a:spcPct val="100000"/>
                        </a:lnSpc>
                      </a:pPr>
                      <a:r>
                        <a:rPr lang="zh-CN" altLang="en-US" sz="2000" dirty="0">
                          <a:solidFill>
                            <a:schemeClr val="tx1"/>
                          </a:solidFill>
                          <a:latin typeface="微软雅黑" panose="020B0503020204020204" pitchFamily="34" charset="-122"/>
                          <a:ea typeface="微软雅黑" panose="020B0503020204020204" pitchFamily="34" charset="-122"/>
                        </a:rPr>
                        <a:t>修正前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CN" altLang="en-US" sz="2000" b="1" dirty="0">
                          <a:solidFill>
                            <a:schemeClr val="tx1"/>
                          </a:solidFill>
                          <a:latin typeface="微软雅黑" panose="020B0503020204020204" pitchFamily="34" charset="-122"/>
                          <a:ea typeface="微软雅黑" panose="020B0503020204020204" pitchFamily="34" charset="-122"/>
                        </a:rPr>
                        <a:t>修正后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321791"/>
                  </a:ext>
                </a:extLst>
              </a:tr>
              <a:tr h="844363">
                <a:tc>
                  <a:txBody>
                    <a:bodyPr/>
                    <a:lstStyle/>
                    <a:p>
                      <a:pPr>
                        <a:lnSpc>
                          <a:spcPct val="100000"/>
                        </a:lnSpc>
                      </a:pPr>
                      <a:r>
                        <a:rPr lang="zh-CN" altLang="en-US" sz="1600" b="1" dirty="0">
                          <a:latin typeface="楷体" panose="02010609060101010101" pitchFamily="49" charset="-122"/>
                          <a:ea typeface="楷体" panose="02010609060101010101" pitchFamily="49" charset="-122"/>
                        </a:rPr>
                        <a:t>第九条 国务院安全生产监督管理部门依照本法，对全国安全生产工作实施综合监督管理；县级以上地方各级人民政府安全生产监督管理部门依照本法，对本行政区域内安全</a:t>
                      </a:r>
                    </a:p>
                    <a:p>
                      <a:pPr>
                        <a:lnSpc>
                          <a:spcPct val="100000"/>
                        </a:lnSpc>
                      </a:pPr>
                      <a:r>
                        <a:rPr lang="zh-CN" altLang="en-US" sz="1600" b="1" dirty="0">
                          <a:latin typeface="楷体" panose="02010609060101010101" pitchFamily="49" charset="-122"/>
                          <a:ea typeface="楷体" panose="02010609060101010101" pitchFamily="49" charset="-122"/>
                        </a:rPr>
                        <a:t>生产工作实施综合监督管理。</a:t>
                      </a:r>
                    </a:p>
                    <a:p>
                      <a:pPr>
                        <a:lnSpc>
                          <a:spcPct val="100000"/>
                        </a:lnSpc>
                      </a:pPr>
                      <a:r>
                        <a:rPr lang="zh-CN" altLang="en-US" sz="1600" b="1" dirty="0">
                          <a:latin typeface="楷体" panose="02010609060101010101" pitchFamily="49" charset="-122"/>
                          <a:ea typeface="楷体" panose="02010609060101010101" pitchFamily="49" charset="-122"/>
                        </a:rPr>
                        <a:t>  国务院有关部门依照本法和其他有关法律、行政法规的规定，在各自的职责范围内对有关行业、领域的安全生产工作实施监督管理；县级以上地方各级人民政府有关部门依照本法和其他有关法律、法规的规定，在各自的职责范围内对有关行业、领域的安全生产工作实施监督管理。</a:t>
                      </a:r>
                    </a:p>
                    <a:p>
                      <a:pPr>
                        <a:lnSpc>
                          <a:spcPct val="100000"/>
                        </a:lnSpc>
                      </a:pPr>
                      <a:r>
                        <a:rPr lang="zh-CN" altLang="en-US" sz="1600" b="1" dirty="0">
                          <a:latin typeface="楷体" panose="02010609060101010101" pitchFamily="49" charset="-122"/>
                          <a:ea typeface="楷体" panose="02010609060101010101" pitchFamily="49" charset="-122"/>
                        </a:rPr>
                        <a:t>  安全生产监督管理部门和对有关行业、领域的安全生产工作实施监督管理的部门，统称负有安全生产监督管理职责的部门。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第十条 国务院</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应急管理部门</a:t>
                      </a:r>
                      <a:r>
                        <a:rPr lang="zh-CN" altLang="en-US" sz="1600" b="1" kern="1200" dirty="0">
                          <a:solidFill>
                            <a:schemeClr val="dk1"/>
                          </a:solidFill>
                          <a:latin typeface="楷体" panose="02010609060101010101" pitchFamily="49" charset="-122"/>
                          <a:ea typeface="楷体" panose="02010609060101010101" pitchFamily="49" charset="-122"/>
                          <a:cs typeface="+mn-cs"/>
                        </a:rPr>
                        <a:t>依照本法，对全国安全生产工作实施综合监督管理；县级以上地方各级人民政府</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应急管理部门</a:t>
                      </a:r>
                      <a:r>
                        <a:rPr lang="zh-CN" altLang="en-US" sz="1600" b="1" kern="1200" dirty="0">
                          <a:solidFill>
                            <a:schemeClr val="dk1"/>
                          </a:solidFill>
                          <a:latin typeface="楷体" panose="02010609060101010101" pitchFamily="49" charset="-122"/>
                          <a:ea typeface="楷体" panose="02010609060101010101" pitchFamily="49" charset="-122"/>
                          <a:cs typeface="+mn-cs"/>
                        </a:rPr>
                        <a:t>依照本法，对本行政区域内安全生产工作实施综合监督管理。</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国务院</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交通运输、住房和城乡建设、水利、民航等</a:t>
                      </a:r>
                      <a:r>
                        <a:rPr lang="zh-CN" altLang="en-US" sz="1600" b="1" kern="1200" dirty="0">
                          <a:solidFill>
                            <a:schemeClr val="dk1"/>
                          </a:solidFill>
                          <a:latin typeface="楷体" panose="02010609060101010101" pitchFamily="49" charset="-122"/>
                          <a:ea typeface="楷体" panose="02010609060101010101" pitchFamily="49" charset="-122"/>
                          <a:cs typeface="+mn-cs"/>
                        </a:rPr>
                        <a:t>有关部门依照本法和其他有关法律、行政法规的规定，在各自的职责范围内对有关行业、领域的安全生产工作实施监督管理； 县级以上地方各级人民政府有关部门依照本法和其他有关法律、法规的规定，在各自的职责范围内对有关行业、领域的安全生产工作实施监督管理。</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对新兴行业、领域的安全生产监督管理职责不明确的，由县级以上地方各级人民政府按照业务相近的原则确定监督管理部门。</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应急管理部门</a:t>
                      </a:r>
                      <a:r>
                        <a:rPr lang="zh-CN" altLang="en-US" sz="1600" b="1" kern="1200" dirty="0">
                          <a:solidFill>
                            <a:schemeClr val="dk1"/>
                          </a:solidFill>
                          <a:latin typeface="楷体" panose="02010609060101010101" pitchFamily="49" charset="-122"/>
                          <a:ea typeface="楷体" panose="02010609060101010101" pitchFamily="49" charset="-122"/>
                          <a:cs typeface="+mn-cs"/>
                        </a:rPr>
                        <a:t>和对有关行业、领域的安全生产工作实施监督管理的部门，统称负有安全生产监督管理职责的部门。</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负有安全生产监督管理职责的部门应当相互配合、齐抓共管、 信息共享、资源共用，依法加强安全生产监督管理工作。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6051589"/>
                  </a:ext>
                </a:extLst>
              </a:tr>
            </a:tbl>
          </a:graphicData>
        </a:graphic>
      </p:graphicFrame>
    </p:spTree>
    <p:extLst>
      <p:ext uri="{BB962C8B-B14F-4D97-AF65-F5344CB8AC3E}">
        <p14:creationId xmlns:p14="http://schemas.microsoft.com/office/powerpoint/2010/main" val="316216875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2" y="118818"/>
            <a:ext cx="4778313"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graphicFrame>
        <p:nvGraphicFramePr>
          <p:cNvPr id="20" name="表格 3">
            <a:extLst>
              <a:ext uri="{FF2B5EF4-FFF2-40B4-BE49-F238E27FC236}">
                <a16:creationId xmlns:a16="http://schemas.microsoft.com/office/drawing/2014/main" id="{A4FCADE6-9E90-419A-A210-811B92E28B3C}"/>
              </a:ext>
            </a:extLst>
          </p:cNvPr>
          <p:cNvGraphicFramePr>
            <a:graphicFrameLocks noGrp="1"/>
          </p:cNvGraphicFramePr>
          <p:nvPr>
            <p:extLst>
              <p:ext uri="{D42A27DB-BD31-4B8C-83A1-F6EECF244321}">
                <p14:modId xmlns:p14="http://schemas.microsoft.com/office/powerpoint/2010/main" val="1496460610"/>
              </p:ext>
            </p:extLst>
          </p:nvPr>
        </p:nvGraphicFramePr>
        <p:xfrm>
          <a:off x="552000" y="995983"/>
          <a:ext cx="11088000" cy="4216015"/>
        </p:xfrm>
        <a:graphic>
          <a:graphicData uri="http://schemas.openxmlformats.org/drawingml/2006/table">
            <a:tbl>
              <a:tblPr firstRow="1" bandRow="1">
                <a:tableStyleId>{5C22544A-7EE6-4342-B048-85BDC9FD1C3A}</a:tableStyleId>
              </a:tblPr>
              <a:tblGrid>
                <a:gridCol w="5544000">
                  <a:extLst>
                    <a:ext uri="{9D8B030D-6E8A-4147-A177-3AD203B41FA5}">
                      <a16:colId xmlns:a16="http://schemas.microsoft.com/office/drawing/2014/main" val="1951845510"/>
                    </a:ext>
                  </a:extLst>
                </a:gridCol>
                <a:gridCol w="5544000">
                  <a:extLst>
                    <a:ext uri="{9D8B030D-6E8A-4147-A177-3AD203B41FA5}">
                      <a16:colId xmlns:a16="http://schemas.microsoft.com/office/drawing/2014/main" val="254023970"/>
                    </a:ext>
                  </a:extLst>
                </a:gridCol>
              </a:tblGrid>
              <a:tr h="339601">
                <a:tc>
                  <a:txBody>
                    <a:bodyPr/>
                    <a:lstStyle/>
                    <a:p>
                      <a:pPr algn="ctr">
                        <a:lnSpc>
                          <a:spcPct val="100000"/>
                        </a:lnSpc>
                      </a:pPr>
                      <a:r>
                        <a:rPr lang="zh-CN" altLang="en-US" sz="2000" dirty="0">
                          <a:solidFill>
                            <a:schemeClr val="tx1"/>
                          </a:solidFill>
                          <a:latin typeface="微软雅黑" panose="020B0503020204020204" pitchFamily="34" charset="-122"/>
                          <a:ea typeface="微软雅黑" panose="020B0503020204020204" pitchFamily="34" charset="-122"/>
                        </a:rPr>
                        <a:t>修正前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CN" altLang="en-US" sz="2000" b="1" dirty="0">
                          <a:solidFill>
                            <a:schemeClr val="tx1"/>
                          </a:solidFill>
                          <a:latin typeface="微软雅黑" panose="020B0503020204020204" pitchFamily="34" charset="-122"/>
                          <a:ea typeface="微软雅黑" panose="020B0503020204020204" pitchFamily="34" charset="-122"/>
                        </a:rPr>
                        <a:t>修正后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321791"/>
                  </a:ext>
                </a:extLst>
              </a:tr>
              <a:tr h="1561521">
                <a:tc>
                  <a:txBody>
                    <a:bodyPr/>
                    <a:lstStyle/>
                    <a:p>
                      <a:pPr>
                        <a:lnSpc>
                          <a:spcPct val="100000"/>
                        </a:lnSpc>
                      </a:pPr>
                      <a:endParaRPr lang="zh-CN" altLang="en-US" sz="1600" b="1"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增加</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第十二条 国务院有关部门按照职责分工负责安全生产强制性国家标准的项目提出、组织起草、征求意见、技术审查。国务院应急管理部门统筹提出安全生产强制性国家标准的立项计划。国务院标准化行政主管部门负责安全生产强制性国家标准的立项、编号、对外通报和授权批准发布工作。 国务院标准化行政主管部门、有关部门依据法定职责对安全生产强制性国家标准的实施进行监督检查。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225434"/>
                  </a:ext>
                </a:extLst>
              </a:tr>
              <a:tr h="1007397">
                <a:tc>
                  <a:txBody>
                    <a:bodyPr/>
                    <a:lstStyle/>
                    <a:p>
                      <a:pPr>
                        <a:lnSpc>
                          <a:spcPct val="100000"/>
                        </a:lnSpc>
                      </a:pPr>
                      <a:r>
                        <a:rPr lang="zh-CN" altLang="en-US" sz="1600" b="1" dirty="0">
                          <a:latin typeface="楷体" panose="02010609060101010101" pitchFamily="49" charset="-122"/>
                          <a:ea typeface="楷体" panose="02010609060101010101" pitchFamily="49" charset="-122"/>
                        </a:rPr>
                        <a:t>第十四条 国家实行生产安全事故责任追究制度，依照本法和有关法律、法规的规定，追究生产安全事故责任人员的法律责任。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第十六条</a:t>
                      </a:r>
                      <a:r>
                        <a:rPr lang="zh-CN" altLang="en-US" sz="1600" b="1" kern="1200" dirty="0">
                          <a:solidFill>
                            <a:schemeClr val="dk1"/>
                          </a:solidFill>
                          <a:latin typeface="楷体" panose="02010609060101010101" pitchFamily="49" charset="-122"/>
                          <a:ea typeface="楷体" panose="02010609060101010101" pitchFamily="49" charset="-122"/>
                          <a:cs typeface="+mn-cs"/>
                        </a:rPr>
                        <a:t> 国家实行生产安全事故责任追究制度，依照本法和有关法律、法规的规定，追究</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生产安全事故责任单位和责任人员</a:t>
                      </a:r>
                      <a:r>
                        <a:rPr lang="zh-CN" altLang="en-US" sz="1600" b="1" kern="1200" dirty="0">
                          <a:solidFill>
                            <a:schemeClr val="dk1"/>
                          </a:solidFill>
                          <a:latin typeface="楷体" panose="02010609060101010101" pitchFamily="49" charset="-122"/>
                          <a:ea typeface="楷体" panose="02010609060101010101" pitchFamily="49" charset="-122"/>
                          <a:cs typeface="+mn-cs"/>
                        </a:rPr>
                        <a:t>的法律责任。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6051589"/>
                  </a:ext>
                </a:extLst>
              </a:tr>
              <a:tr h="1014058">
                <a:tc>
                  <a:txBody>
                    <a:bodyPr/>
                    <a:lstStyle/>
                    <a:p>
                      <a:pPr>
                        <a:lnSpc>
                          <a:spcPct val="100000"/>
                        </a:lnSpc>
                      </a:pPr>
                      <a:endParaRPr lang="zh-CN" altLang="en-US" sz="1600" b="1"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增加</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第十七条 县级以上各级人民政府应当组织负有安全生产监督管理职责的部门依法编制安全生产权力和责任清单， 公开并接受社会监督。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917172"/>
                  </a:ext>
                </a:extLst>
              </a:tr>
            </a:tbl>
          </a:graphicData>
        </a:graphic>
      </p:graphicFrame>
    </p:spTree>
    <p:extLst>
      <p:ext uri="{BB962C8B-B14F-4D97-AF65-F5344CB8AC3E}">
        <p14:creationId xmlns:p14="http://schemas.microsoft.com/office/powerpoint/2010/main" val="274211664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3" y="118818"/>
            <a:ext cx="4729868"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graphicFrame>
        <p:nvGraphicFramePr>
          <p:cNvPr id="20" name="表格 3">
            <a:extLst>
              <a:ext uri="{FF2B5EF4-FFF2-40B4-BE49-F238E27FC236}">
                <a16:creationId xmlns:a16="http://schemas.microsoft.com/office/drawing/2014/main" id="{A4FCADE6-9E90-419A-A210-811B92E28B3C}"/>
              </a:ext>
            </a:extLst>
          </p:cNvPr>
          <p:cNvGraphicFramePr>
            <a:graphicFrameLocks noGrp="1"/>
          </p:cNvGraphicFramePr>
          <p:nvPr>
            <p:extLst>
              <p:ext uri="{D42A27DB-BD31-4B8C-83A1-F6EECF244321}">
                <p14:modId xmlns:p14="http://schemas.microsoft.com/office/powerpoint/2010/main" val="3213832151"/>
              </p:ext>
            </p:extLst>
          </p:nvPr>
        </p:nvGraphicFramePr>
        <p:xfrm>
          <a:off x="552000" y="618877"/>
          <a:ext cx="11088000" cy="5394363"/>
        </p:xfrm>
        <a:graphic>
          <a:graphicData uri="http://schemas.openxmlformats.org/drawingml/2006/table">
            <a:tbl>
              <a:tblPr firstRow="1" bandRow="1">
                <a:tableStyleId>{5C22544A-7EE6-4342-B048-85BDC9FD1C3A}</a:tableStyleId>
              </a:tblPr>
              <a:tblGrid>
                <a:gridCol w="5544000">
                  <a:extLst>
                    <a:ext uri="{9D8B030D-6E8A-4147-A177-3AD203B41FA5}">
                      <a16:colId xmlns:a16="http://schemas.microsoft.com/office/drawing/2014/main" val="1951845510"/>
                    </a:ext>
                  </a:extLst>
                </a:gridCol>
                <a:gridCol w="5544000">
                  <a:extLst>
                    <a:ext uri="{9D8B030D-6E8A-4147-A177-3AD203B41FA5}">
                      <a16:colId xmlns:a16="http://schemas.microsoft.com/office/drawing/2014/main" val="254023970"/>
                    </a:ext>
                  </a:extLst>
                </a:gridCol>
              </a:tblGrid>
              <a:tr h="339601">
                <a:tc>
                  <a:txBody>
                    <a:bodyPr/>
                    <a:lstStyle/>
                    <a:p>
                      <a:pPr algn="ctr">
                        <a:lnSpc>
                          <a:spcPct val="100000"/>
                        </a:lnSpc>
                      </a:pPr>
                      <a:r>
                        <a:rPr lang="zh-CN" altLang="en-US" sz="2000" dirty="0">
                          <a:solidFill>
                            <a:schemeClr val="tx1"/>
                          </a:solidFill>
                          <a:latin typeface="微软雅黑" panose="020B0503020204020204" pitchFamily="34" charset="-122"/>
                          <a:ea typeface="微软雅黑" panose="020B0503020204020204" pitchFamily="34" charset="-122"/>
                        </a:rPr>
                        <a:t>修正前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CN" altLang="en-US" sz="2000" b="1" dirty="0">
                          <a:solidFill>
                            <a:schemeClr val="tx1"/>
                          </a:solidFill>
                          <a:latin typeface="微软雅黑" panose="020B0503020204020204" pitchFamily="34" charset="-122"/>
                          <a:ea typeface="微软雅黑" panose="020B0503020204020204" pitchFamily="34" charset="-122"/>
                        </a:rPr>
                        <a:t>修正后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321791"/>
                  </a:ext>
                </a:extLst>
              </a:tr>
              <a:tr h="359511">
                <a:tc gridSpan="2">
                  <a:txBody>
                    <a:bodyPr/>
                    <a:lstStyle/>
                    <a:p>
                      <a:pPr algn="ctr">
                        <a:lnSpc>
                          <a:spcPct val="100000"/>
                        </a:lnSpc>
                      </a:pPr>
                      <a:r>
                        <a:rPr lang="zh-CN" altLang="en-US" sz="1600" b="1" dirty="0">
                          <a:latin typeface="楷体" panose="02010609060101010101" pitchFamily="49" charset="-122"/>
                          <a:ea typeface="楷体" panose="02010609060101010101" pitchFamily="49" charset="-122"/>
                        </a:rPr>
                        <a:t>第二章 生产经营单位的安全生产保障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第五条 生产经营单位的主要负责人</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是本单位安全生产第一责任人，</a:t>
                      </a:r>
                      <a:r>
                        <a:rPr lang="zh-CN" altLang="en-US" sz="1600" b="1" kern="1200" dirty="0">
                          <a:solidFill>
                            <a:schemeClr val="dk1"/>
                          </a:solidFill>
                          <a:latin typeface="楷体" panose="02010609060101010101" pitchFamily="49" charset="-122"/>
                          <a:ea typeface="楷体" panose="02010609060101010101" pitchFamily="49" charset="-122"/>
                          <a:cs typeface="+mn-cs"/>
                        </a:rPr>
                        <a:t>对本单位的安全生产工作全面负责。</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其他负责人对职责范围内的安全生产工作负责。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6051589"/>
                  </a:ext>
                </a:extLst>
              </a:tr>
              <a:tr h="2877932">
                <a:tc>
                  <a:txBody>
                    <a:bodyPr/>
                    <a:lstStyle/>
                    <a:p>
                      <a:pPr>
                        <a:lnSpc>
                          <a:spcPct val="100000"/>
                        </a:lnSpc>
                      </a:pPr>
                      <a:r>
                        <a:rPr lang="zh-CN" altLang="en-US" sz="1600" b="1" dirty="0">
                          <a:latin typeface="楷体" panose="02010609060101010101" pitchFamily="49" charset="-122"/>
                          <a:ea typeface="楷体" panose="02010609060101010101" pitchFamily="49" charset="-122"/>
                        </a:rPr>
                        <a:t>第十八条 生产经营单位的主要负责人对本单位安全生产工作负有下列职责：</a:t>
                      </a:r>
                    </a:p>
                    <a:p>
                      <a:pPr>
                        <a:lnSpc>
                          <a:spcPct val="100000"/>
                        </a:lnSpc>
                      </a:pPr>
                      <a:r>
                        <a:rPr lang="zh-CN" altLang="en-US" sz="1600" b="1" dirty="0">
                          <a:latin typeface="楷体" panose="02010609060101010101" pitchFamily="49" charset="-122"/>
                          <a:ea typeface="楷体" panose="02010609060101010101" pitchFamily="49" charset="-122"/>
                        </a:rPr>
                        <a:t>（一）建立、 健全本单位安全生产责任制；</a:t>
                      </a:r>
                    </a:p>
                    <a:p>
                      <a:pPr>
                        <a:lnSpc>
                          <a:spcPct val="100000"/>
                        </a:lnSpc>
                      </a:pPr>
                      <a:r>
                        <a:rPr lang="zh-CN" altLang="en-US" sz="1600" b="1" dirty="0">
                          <a:latin typeface="楷体" panose="02010609060101010101" pitchFamily="49" charset="-122"/>
                          <a:ea typeface="楷体" panose="02010609060101010101" pitchFamily="49" charset="-122"/>
                        </a:rPr>
                        <a:t>（二）组织制定本单位安全生产规章制度和操作规程；</a:t>
                      </a:r>
                    </a:p>
                    <a:p>
                      <a:pPr>
                        <a:lnSpc>
                          <a:spcPct val="100000"/>
                        </a:lnSpc>
                      </a:pPr>
                      <a:r>
                        <a:rPr lang="zh-CN" altLang="en-US" sz="1600" b="1" dirty="0">
                          <a:latin typeface="楷体" panose="02010609060101010101" pitchFamily="49" charset="-122"/>
                          <a:ea typeface="楷体" panose="02010609060101010101" pitchFamily="49" charset="-122"/>
                        </a:rPr>
                        <a:t>（三）组织制定并实施本单位安全生产教育和培训计划；</a:t>
                      </a:r>
                    </a:p>
                    <a:p>
                      <a:pPr>
                        <a:lnSpc>
                          <a:spcPct val="100000"/>
                        </a:lnSpc>
                      </a:pPr>
                      <a:r>
                        <a:rPr lang="zh-CN" altLang="en-US" sz="1600" b="1" dirty="0">
                          <a:latin typeface="楷体" panose="02010609060101010101" pitchFamily="49" charset="-122"/>
                          <a:ea typeface="楷体" panose="02010609060101010101" pitchFamily="49" charset="-122"/>
                        </a:rPr>
                        <a:t>（四）保证本单位安全生产投入的有效实施；</a:t>
                      </a:r>
                    </a:p>
                    <a:p>
                      <a:pPr>
                        <a:lnSpc>
                          <a:spcPct val="100000"/>
                        </a:lnSpc>
                      </a:pPr>
                      <a:r>
                        <a:rPr lang="zh-CN" altLang="en-US" sz="1600" b="1" dirty="0">
                          <a:latin typeface="楷体" panose="02010609060101010101" pitchFamily="49" charset="-122"/>
                          <a:ea typeface="楷体" panose="02010609060101010101" pitchFamily="49" charset="-122"/>
                        </a:rPr>
                        <a:t>（五）督促、 检查本单位的安全生产工作，及时消除生产安全事故隐患；</a:t>
                      </a:r>
                    </a:p>
                    <a:p>
                      <a:pPr>
                        <a:lnSpc>
                          <a:spcPct val="100000"/>
                        </a:lnSpc>
                      </a:pPr>
                      <a:r>
                        <a:rPr lang="zh-CN" altLang="en-US" sz="1600" b="1" dirty="0">
                          <a:latin typeface="楷体" panose="02010609060101010101" pitchFamily="49" charset="-122"/>
                          <a:ea typeface="楷体" panose="02010609060101010101" pitchFamily="49" charset="-122"/>
                        </a:rPr>
                        <a:t>（六）组织制定并实施本单位的生产安全事故应急救援预案；</a:t>
                      </a:r>
                    </a:p>
                    <a:p>
                      <a:pPr>
                        <a:lnSpc>
                          <a:spcPct val="100000"/>
                        </a:lnSpc>
                      </a:pPr>
                      <a:r>
                        <a:rPr lang="zh-CN" altLang="en-US" sz="1600" b="1" dirty="0">
                          <a:latin typeface="楷体" panose="02010609060101010101" pitchFamily="49" charset="-122"/>
                          <a:ea typeface="楷体" panose="02010609060101010101" pitchFamily="49" charset="-122"/>
                        </a:rPr>
                        <a:t>（七）及时、 如实报告生产安全事故。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第二十一条</a:t>
                      </a:r>
                      <a:r>
                        <a:rPr lang="zh-CN" altLang="en-US" sz="1600" b="1" kern="1200" dirty="0">
                          <a:solidFill>
                            <a:schemeClr val="dk1"/>
                          </a:solidFill>
                          <a:latin typeface="楷体" panose="02010609060101010101" pitchFamily="49" charset="-122"/>
                          <a:ea typeface="楷体" panose="02010609060101010101" pitchFamily="49" charset="-122"/>
                          <a:cs typeface="+mn-cs"/>
                        </a:rPr>
                        <a:t> 生产经营单位的主要负责人对本单位安全生产工作负有下列职责：</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（一）建立健全</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并落实</a:t>
                      </a:r>
                      <a:r>
                        <a:rPr lang="zh-CN" altLang="en-US" sz="1600" b="1" kern="1200" dirty="0">
                          <a:solidFill>
                            <a:schemeClr val="dk1"/>
                          </a:solidFill>
                          <a:latin typeface="楷体" panose="02010609060101010101" pitchFamily="49" charset="-122"/>
                          <a:ea typeface="楷体" panose="02010609060101010101" pitchFamily="49" charset="-122"/>
                          <a:cs typeface="+mn-cs"/>
                        </a:rPr>
                        <a:t>本单位</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全员</a:t>
                      </a:r>
                      <a:r>
                        <a:rPr lang="zh-CN" altLang="en-US" sz="1600" b="1" kern="1200" dirty="0">
                          <a:solidFill>
                            <a:schemeClr val="dk1"/>
                          </a:solidFill>
                          <a:latin typeface="楷体" panose="02010609060101010101" pitchFamily="49" charset="-122"/>
                          <a:ea typeface="楷体" panose="02010609060101010101" pitchFamily="49" charset="-122"/>
                          <a:cs typeface="+mn-cs"/>
                        </a:rPr>
                        <a:t>安全生产责任制，</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加强安全生产标准化建设；</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（二）组织制定</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并实施</a:t>
                      </a:r>
                      <a:r>
                        <a:rPr lang="zh-CN" altLang="en-US" sz="1600" b="1" kern="1200" dirty="0">
                          <a:solidFill>
                            <a:schemeClr val="dk1"/>
                          </a:solidFill>
                          <a:latin typeface="楷体" panose="02010609060101010101" pitchFamily="49" charset="-122"/>
                          <a:ea typeface="楷体" panose="02010609060101010101" pitchFamily="49" charset="-122"/>
                          <a:cs typeface="+mn-cs"/>
                        </a:rPr>
                        <a:t>本单位安全生产规章制度和操作规程；</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（三）组织制定并实施本单位安全生产教育和培训计划；</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（四）保证本单位安全生产投入的有效实施；</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（五）</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组织建立并落实安全风险分级管控和隐患排查治理双重预防工作机制，</a:t>
                      </a:r>
                      <a:r>
                        <a:rPr lang="zh-CN" altLang="en-US" sz="1600" b="1" kern="1200" dirty="0">
                          <a:solidFill>
                            <a:schemeClr val="dk1"/>
                          </a:solidFill>
                          <a:latin typeface="楷体" panose="02010609060101010101" pitchFamily="49" charset="-122"/>
                          <a:ea typeface="楷体" panose="02010609060101010101" pitchFamily="49" charset="-122"/>
                          <a:cs typeface="+mn-cs"/>
                        </a:rPr>
                        <a:t>督促、检查本单位的安全生产工作，及时消除生产安全事故隐患；</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（六）组织制定并实施本单位的生产安全事故应急救援预案；</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（七）及时、如实报告生产安全事故。</a:t>
                      </a:r>
                      <a:endParaRPr lang="zh-CN" altLang="en-US" sz="1600" b="1" u="heavy" kern="1200" baseline="0" dirty="0">
                        <a:solidFill>
                          <a:srgbClr val="C00000"/>
                        </a:solidFill>
                        <a:latin typeface="楷体" panose="02010609060101010101" pitchFamily="49" charset="-122"/>
                        <a:ea typeface="楷体" panose="02010609060101010101" pitchFamily="49"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917172"/>
                  </a:ext>
                </a:extLst>
              </a:tr>
              <a:tr h="1621092">
                <a:tc>
                  <a:txBody>
                    <a:bodyPr/>
                    <a:lstStyle/>
                    <a:p>
                      <a:pPr>
                        <a:lnSpc>
                          <a:spcPct val="100000"/>
                        </a:lnSpc>
                      </a:pPr>
                      <a:r>
                        <a:rPr lang="zh-CN" altLang="en-US" sz="1600" b="1" dirty="0">
                          <a:latin typeface="楷体" panose="02010609060101010101" pitchFamily="49" charset="-122"/>
                          <a:ea typeface="楷体" panose="02010609060101010101" pitchFamily="49" charset="-122"/>
                        </a:rPr>
                        <a:t>第十九条 生产经营单位的安全生产责任制应当明确各岗位的责任人员、责任范围和考核标准等内容。</a:t>
                      </a:r>
                    </a:p>
                    <a:p>
                      <a:pPr>
                        <a:lnSpc>
                          <a:spcPct val="100000"/>
                        </a:lnSpc>
                      </a:pPr>
                      <a:r>
                        <a:rPr lang="zh-CN" altLang="en-US" sz="1600" b="1" dirty="0">
                          <a:latin typeface="楷体" panose="02010609060101010101" pitchFamily="49" charset="-122"/>
                          <a:ea typeface="楷体" panose="02010609060101010101" pitchFamily="49" charset="-122"/>
                        </a:rPr>
                        <a:t>  生产经营单位应当建立相应的机制，加强对安全生产责任制落实情况的监督考核，保证安全生产责任制的落实。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第二十二条</a:t>
                      </a:r>
                      <a:r>
                        <a:rPr lang="zh-CN" altLang="en-US" sz="1600" b="1" kern="1200" dirty="0">
                          <a:solidFill>
                            <a:schemeClr val="dk1"/>
                          </a:solidFill>
                          <a:latin typeface="楷体" panose="02010609060101010101" pitchFamily="49" charset="-122"/>
                          <a:ea typeface="楷体" panose="02010609060101010101" pitchFamily="49" charset="-122"/>
                          <a:cs typeface="+mn-cs"/>
                        </a:rPr>
                        <a:t> 生产经营单位的</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全员</a:t>
                      </a:r>
                      <a:r>
                        <a:rPr lang="zh-CN" altLang="en-US" sz="1600" b="1" kern="1200" dirty="0">
                          <a:solidFill>
                            <a:schemeClr val="dk1"/>
                          </a:solidFill>
                          <a:latin typeface="楷体" panose="02010609060101010101" pitchFamily="49" charset="-122"/>
                          <a:ea typeface="楷体" panose="02010609060101010101" pitchFamily="49" charset="-122"/>
                          <a:cs typeface="+mn-cs"/>
                        </a:rPr>
                        <a:t>安全生产责任制应当明确各岗位的责任人员、责任范围和考核标准等内容。</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生产经营单位应当建立相应的机制，加强对安全生产责任制落实情况的监督考核，保证安全生产责任制的落实。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101970"/>
                  </a:ext>
                </a:extLst>
              </a:tr>
            </a:tbl>
          </a:graphicData>
        </a:graphic>
      </p:graphicFrame>
    </p:spTree>
    <p:extLst>
      <p:ext uri="{BB962C8B-B14F-4D97-AF65-F5344CB8AC3E}">
        <p14:creationId xmlns:p14="http://schemas.microsoft.com/office/powerpoint/2010/main" val="200819578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4698" y="5825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2" y="20737"/>
            <a:ext cx="4838869"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graphicFrame>
        <p:nvGraphicFramePr>
          <p:cNvPr id="20" name="表格 3">
            <a:extLst>
              <a:ext uri="{FF2B5EF4-FFF2-40B4-BE49-F238E27FC236}">
                <a16:creationId xmlns:a16="http://schemas.microsoft.com/office/drawing/2014/main" id="{A4FCADE6-9E90-419A-A210-811B92E28B3C}"/>
              </a:ext>
            </a:extLst>
          </p:cNvPr>
          <p:cNvGraphicFramePr>
            <a:graphicFrameLocks noGrp="1"/>
          </p:cNvGraphicFramePr>
          <p:nvPr>
            <p:extLst>
              <p:ext uri="{D42A27DB-BD31-4B8C-83A1-F6EECF244321}">
                <p14:modId xmlns:p14="http://schemas.microsoft.com/office/powerpoint/2010/main" val="2461344918"/>
              </p:ext>
            </p:extLst>
          </p:nvPr>
        </p:nvGraphicFramePr>
        <p:xfrm>
          <a:off x="552000" y="460506"/>
          <a:ext cx="11088000" cy="6400800"/>
        </p:xfrm>
        <a:graphic>
          <a:graphicData uri="http://schemas.openxmlformats.org/drawingml/2006/table">
            <a:tbl>
              <a:tblPr firstRow="1" bandRow="1">
                <a:tableStyleId>{5C22544A-7EE6-4342-B048-85BDC9FD1C3A}</a:tableStyleId>
              </a:tblPr>
              <a:tblGrid>
                <a:gridCol w="5544000">
                  <a:extLst>
                    <a:ext uri="{9D8B030D-6E8A-4147-A177-3AD203B41FA5}">
                      <a16:colId xmlns:a16="http://schemas.microsoft.com/office/drawing/2014/main" val="1951845510"/>
                    </a:ext>
                  </a:extLst>
                </a:gridCol>
                <a:gridCol w="5544000">
                  <a:extLst>
                    <a:ext uri="{9D8B030D-6E8A-4147-A177-3AD203B41FA5}">
                      <a16:colId xmlns:a16="http://schemas.microsoft.com/office/drawing/2014/main" val="254023970"/>
                    </a:ext>
                  </a:extLst>
                </a:gridCol>
              </a:tblGrid>
              <a:tr h="0">
                <a:tc>
                  <a:txBody>
                    <a:bodyPr/>
                    <a:lstStyle/>
                    <a:p>
                      <a:pPr algn="ctr">
                        <a:lnSpc>
                          <a:spcPct val="100000"/>
                        </a:lnSpc>
                      </a:pPr>
                      <a:r>
                        <a:rPr lang="zh-CN" altLang="en-US" sz="1800" dirty="0">
                          <a:solidFill>
                            <a:schemeClr val="tx1"/>
                          </a:solidFill>
                          <a:latin typeface="微软雅黑" panose="020B0503020204020204" pitchFamily="34" charset="-122"/>
                          <a:ea typeface="微软雅黑" panose="020B0503020204020204" pitchFamily="34" charset="-122"/>
                        </a:rPr>
                        <a:t>修正前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CN" altLang="en-US" sz="1800" b="1" dirty="0">
                          <a:solidFill>
                            <a:schemeClr val="tx1"/>
                          </a:solidFill>
                          <a:latin typeface="微软雅黑" panose="020B0503020204020204" pitchFamily="34" charset="-122"/>
                          <a:ea typeface="微软雅黑" panose="020B0503020204020204" pitchFamily="34" charset="-122"/>
                        </a:rPr>
                        <a:t>修正后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321791"/>
                  </a:ext>
                </a:extLst>
              </a:tr>
              <a:tr h="2877932">
                <a:tc>
                  <a:txBody>
                    <a:bodyPr/>
                    <a:lstStyle/>
                    <a:p>
                      <a:pPr>
                        <a:lnSpc>
                          <a:spcPct val="100000"/>
                        </a:lnSpc>
                      </a:pPr>
                      <a:r>
                        <a:rPr lang="zh-CN" altLang="en-US" sz="1600" b="1" dirty="0">
                          <a:latin typeface="楷体" panose="02010609060101010101" pitchFamily="49" charset="-122"/>
                          <a:ea typeface="楷体" panose="02010609060101010101" pitchFamily="49" charset="-122"/>
                        </a:rPr>
                        <a:t>第二十二条 生产经营单位的安全生产管理机构以及安全生产管理人员履行下列职责：</a:t>
                      </a:r>
                    </a:p>
                    <a:p>
                      <a:pPr>
                        <a:lnSpc>
                          <a:spcPct val="100000"/>
                        </a:lnSpc>
                      </a:pPr>
                      <a:r>
                        <a:rPr lang="zh-CN" altLang="en-US" sz="1600" b="1" dirty="0">
                          <a:latin typeface="楷体" panose="02010609060101010101" pitchFamily="49" charset="-122"/>
                          <a:ea typeface="楷体" panose="02010609060101010101" pitchFamily="49" charset="-122"/>
                        </a:rPr>
                        <a:t>（一）组织或者参与拟订本单位安全生产规章制度、操作规程和生产安全事故应急救援预案；</a:t>
                      </a:r>
                    </a:p>
                    <a:p>
                      <a:pPr>
                        <a:lnSpc>
                          <a:spcPct val="100000"/>
                        </a:lnSpc>
                      </a:pPr>
                      <a:r>
                        <a:rPr lang="zh-CN" altLang="en-US" sz="1600" b="1" dirty="0">
                          <a:latin typeface="楷体" panose="02010609060101010101" pitchFamily="49" charset="-122"/>
                          <a:ea typeface="楷体" panose="02010609060101010101" pitchFamily="49" charset="-122"/>
                        </a:rPr>
                        <a:t>（二）组织或者参与本单位安全生产教育和培训，如实记录安全生产教育和培训情况；</a:t>
                      </a:r>
                    </a:p>
                    <a:p>
                      <a:pPr>
                        <a:lnSpc>
                          <a:spcPct val="100000"/>
                        </a:lnSpc>
                      </a:pPr>
                      <a:r>
                        <a:rPr lang="zh-CN" altLang="en-US" sz="1600" b="1" dirty="0">
                          <a:latin typeface="楷体" panose="02010609060101010101" pitchFamily="49" charset="-122"/>
                          <a:ea typeface="楷体" panose="02010609060101010101" pitchFamily="49" charset="-122"/>
                        </a:rPr>
                        <a:t>（三）督促落实本单位重大危险源的安全管理措施；</a:t>
                      </a:r>
                    </a:p>
                    <a:p>
                      <a:pPr>
                        <a:lnSpc>
                          <a:spcPct val="100000"/>
                        </a:lnSpc>
                      </a:pPr>
                      <a:r>
                        <a:rPr lang="zh-CN" altLang="en-US" sz="1600" b="1" dirty="0">
                          <a:latin typeface="楷体" panose="02010609060101010101" pitchFamily="49" charset="-122"/>
                          <a:ea typeface="楷体" panose="02010609060101010101" pitchFamily="49" charset="-122"/>
                        </a:rPr>
                        <a:t>（四）组织或者参与本单位应急救援演练；</a:t>
                      </a:r>
                    </a:p>
                    <a:p>
                      <a:pPr>
                        <a:lnSpc>
                          <a:spcPct val="100000"/>
                        </a:lnSpc>
                      </a:pPr>
                      <a:r>
                        <a:rPr lang="zh-CN" altLang="en-US" sz="1600" b="1" dirty="0">
                          <a:latin typeface="楷体" panose="02010609060101010101" pitchFamily="49" charset="-122"/>
                          <a:ea typeface="楷体" panose="02010609060101010101" pitchFamily="49" charset="-122"/>
                        </a:rPr>
                        <a:t>（五）检查本单位的安全生产状况，及时排查生产安全事故隐患，提出改进安全生产管理的建议；</a:t>
                      </a:r>
                    </a:p>
                    <a:p>
                      <a:pPr>
                        <a:lnSpc>
                          <a:spcPct val="100000"/>
                        </a:lnSpc>
                      </a:pPr>
                      <a:r>
                        <a:rPr lang="zh-CN" altLang="en-US" sz="1600" b="1" dirty="0">
                          <a:latin typeface="楷体" panose="02010609060101010101" pitchFamily="49" charset="-122"/>
                          <a:ea typeface="楷体" panose="02010609060101010101" pitchFamily="49" charset="-122"/>
                        </a:rPr>
                        <a:t>（六）制止和纠正违章指挥、强令冒险作业、违反操作规程的行为；</a:t>
                      </a:r>
                    </a:p>
                    <a:p>
                      <a:pPr>
                        <a:lnSpc>
                          <a:spcPct val="100000"/>
                        </a:lnSpc>
                      </a:pPr>
                      <a:r>
                        <a:rPr lang="zh-CN" altLang="en-US" sz="1600" b="1" dirty="0">
                          <a:latin typeface="楷体" panose="02010609060101010101" pitchFamily="49" charset="-122"/>
                          <a:ea typeface="楷体" panose="02010609060101010101" pitchFamily="49" charset="-122"/>
                        </a:rPr>
                        <a:t>（七）督促落实本单位安全生产整改措施。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第二十五条</a:t>
                      </a:r>
                      <a:r>
                        <a:rPr lang="zh-CN" altLang="en-US" sz="1600" b="1" kern="1200" dirty="0">
                          <a:solidFill>
                            <a:schemeClr val="dk1"/>
                          </a:solidFill>
                          <a:latin typeface="楷体" panose="02010609060101010101" pitchFamily="49" charset="-122"/>
                          <a:ea typeface="楷体" panose="02010609060101010101" pitchFamily="49" charset="-122"/>
                          <a:cs typeface="+mn-cs"/>
                        </a:rPr>
                        <a:t> 生产经营单位的安全生产管理机构以及安全生产管理人员履行下列职责：</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（一）组织或者参与拟订本单位安全生产规章制度、操作规程和生产安全事故应急救援预案；</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（二）组织或者参与本单位安全生产教育和培训，如实记录安全生产教育和培训情况；</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（三）</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组织开展危险源辨识和评估，</a:t>
                      </a:r>
                      <a:r>
                        <a:rPr lang="zh-CN" altLang="en-US" sz="1600" b="1" kern="1200" dirty="0">
                          <a:solidFill>
                            <a:schemeClr val="dk1"/>
                          </a:solidFill>
                          <a:latin typeface="楷体" panose="02010609060101010101" pitchFamily="49" charset="-122"/>
                          <a:ea typeface="楷体" panose="02010609060101010101" pitchFamily="49" charset="-122"/>
                          <a:cs typeface="+mn-cs"/>
                        </a:rPr>
                        <a:t>督促落实本单位重大危险源的安全管理措施；</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（四）组织或者参与本单位应急救援演练；</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（五） 检查本单位的安全生产状况，及时排查生产安全事故隐患，提出改进安全生产管理的建议；</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（六）制止和纠正违章指挥、强令冒险作业、违反操作规程的行为；</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（七）督促落实本单位安全生产整改措施。</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生产经营单位可以设置专职安全生产分管负责人，协助本单位主要负责人履行安全生产管理职责。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917172"/>
                  </a:ext>
                </a:extLst>
              </a:tr>
              <a:tr h="1621092">
                <a:tc>
                  <a:txBody>
                    <a:bodyPr/>
                    <a:lstStyle/>
                    <a:p>
                      <a:pPr>
                        <a:lnSpc>
                          <a:spcPct val="100000"/>
                        </a:lnSpc>
                      </a:pPr>
                      <a:r>
                        <a:rPr lang="zh-CN" altLang="en-US" sz="1600" b="1" dirty="0">
                          <a:latin typeface="楷体" panose="02010609060101010101" pitchFamily="49" charset="-122"/>
                          <a:ea typeface="楷体" panose="02010609060101010101" pitchFamily="49" charset="-122"/>
                        </a:rPr>
                        <a:t>第三十一条 矿山、 金属冶炼建设项目和用于生产、储存、 装卸危险物品的建设项目的施工单位必须按照批准的安全设施设计施工，并对安全设施的工程质量负责。</a:t>
                      </a:r>
                      <a:endParaRPr lang="en-US" altLang="zh-CN" sz="1600" b="1" dirty="0">
                        <a:latin typeface="楷体" panose="02010609060101010101" pitchFamily="49" charset="-122"/>
                        <a:ea typeface="楷体" panose="02010609060101010101" pitchFamily="49" charset="-122"/>
                      </a:endParaRPr>
                    </a:p>
                    <a:p>
                      <a:pPr>
                        <a:lnSpc>
                          <a:spcPct val="100000"/>
                        </a:lnSpc>
                      </a:pPr>
                      <a:r>
                        <a:rPr lang="en-US" altLang="zh-CN" sz="1600" b="1" dirty="0">
                          <a:latin typeface="楷体" panose="02010609060101010101" pitchFamily="49" charset="-122"/>
                          <a:ea typeface="楷体" panose="02010609060101010101" pitchFamily="49" charset="-122"/>
                        </a:rPr>
                        <a:t>  </a:t>
                      </a:r>
                      <a:r>
                        <a:rPr lang="zh-CN" altLang="en-US" sz="1600" b="1" dirty="0">
                          <a:latin typeface="楷体" panose="02010609060101010101" pitchFamily="49" charset="-122"/>
                          <a:ea typeface="楷体" panose="02010609060101010101" pitchFamily="49" charset="-122"/>
                        </a:rPr>
                        <a:t>矿山、金属冶炼建设项目和用于生产、储存危险物品的建设项目竣工投入生产或者使用前，应当由建设单位负责组织对安全设施进行验收；验收合格后，方可投入生产和使用。 安全生产监督管理部门应当加强对建设单位验收活动和验收结果的监督核查。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第三十四条</a:t>
                      </a:r>
                      <a:r>
                        <a:rPr lang="zh-CN" altLang="en-US" sz="1600" b="1" kern="1200" dirty="0">
                          <a:solidFill>
                            <a:schemeClr val="dk1"/>
                          </a:solidFill>
                          <a:latin typeface="楷体" panose="02010609060101010101" pitchFamily="49" charset="-122"/>
                          <a:ea typeface="楷体" panose="02010609060101010101" pitchFamily="49" charset="-122"/>
                          <a:cs typeface="+mn-cs"/>
                        </a:rPr>
                        <a:t> 矿山、金属冶炼建设项目和用于生产、储存、 装卸危险物品的建设项目的施工单位必须按照批准的安全设施设计施工，并对安全设施的工程质量负责。</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矿山、金属冶炼建设项目和用于生产、储存危险物品的建设项目竣工投入生产或者使用前，应当由建设单位负责组织对安全设施进行验收；验收合格后，方可投入生产和使用。</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负有安全生产监督管理职责的部门</a:t>
                      </a:r>
                      <a:r>
                        <a:rPr lang="zh-CN" altLang="en-US" sz="1600" b="1" kern="1200" dirty="0">
                          <a:solidFill>
                            <a:schemeClr val="dk1"/>
                          </a:solidFill>
                          <a:latin typeface="楷体" panose="02010609060101010101" pitchFamily="49" charset="-122"/>
                          <a:ea typeface="楷体" panose="02010609060101010101" pitchFamily="49" charset="-122"/>
                          <a:cs typeface="+mn-cs"/>
                        </a:rPr>
                        <a:t>应当加强对建设单位验收活动和验收结果的监督核查。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101970"/>
                  </a:ext>
                </a:extLst>
              </a:tr>
            </a:tbl>
          </a:graphicData>
        </a:graphic>
      </p:graphicFrame>
    </p:spTree>
    <p:extLst>
      <p:ext uri="{BB962C8B-B14F-4D97-AF65-F5344CB8AC3E}">
        <p14:creationId xmlns:p14="http://schemas.microsoft.com/office/powerpoint/2010/main" val="64675616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2" y="118818"/>
            <a:ext cx="4832813"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graphicFrame>
        <p:nvGraphicFramePr>
          <p:cNvPr id="20" name="表格 3">
            <a:extLst>
              <a:ext uri="{FF2B5EF4-FFF2-40B4-BE49-F238E27FC236}">
                <a16:creationId xmlns:a16="http://schemas.microsoft.com/office/drawing/2014/main" id="{A4FCADE6-9E90-419A-A210-811B92E28B3C}"/>
              </a:ext>
            </a:extLst>
          </p:cNvPr>
          <p:cNvGraphicFramePr>
            <a:graphicFrameLocks noGrp="1"/>
          </p:cNvGraphicFramePr>
          <p:nvPr>
            <p:extLst>
              <p:ext uri="{D42A27DB-BD31-4B8C-83A1-F6EECF244321}">
                <p14:modId xmlns:p14="http://schemas.microsoft.com/office/powerpoint/2010/main" val="3689159154"/>
              </p:ext>
            </p:extLst>
          </p:nvPr>
        </p:nvGraphicFramePr>
        <p:xfrm>
          <a:off x="552000" y="618877"/>
          <a:ext cx="11088000" cy="4746209"/>
        </p:xfrm>
        <a:graphic>
          <a:graphicData uri="http://schemas.openxmlformats.org/drawingml/2006/table">
            <a:tbl>
              <a:tblPr firstRow="1" bandRow="1">
                <a:tableStyleId>{5C22544A-7EE6-4342-B048-85BDC9FD1C3A}</a:tableStyleId>
              </a:tblPr>
              <a:tblGrid>
                <a:gridCol w="5544000">
                  <a:extLst>
                    <a:ext uri="{9D8B030D-6E8A-4147-A177-3AD203B41FA5}">
                      <a16:colId xmlns:a16="http://schemas.microsoft.com/office/drawing/2014/main" val="1951845510"/>
                    </a:ext>
                  </a:extLst>
                </a:gridCol>
                <a:gridCol w="5544000">
                  <a:extLst>
                    <a:ext uri="{9D8B030D-6E8A-4147-A177-3AD203B41FA5}">
                      <a16:colId xmlns:a16="http://schemas.microsoft.com/office/drawing/2014/main" val="254023970"/>
                    </a:ext>
                  </a:extLst>
                </a:gridCol>
              </a:tblGrid>
              <a:tr h="339601">
                <a:tc>
                  <a:txBody>
                    <a:bodyPr/>
                    <a:lstStyle/>
                    <a:p>
                      <a:pPr algn="ctr">
                        <a:lnSpc>
                          <a:spcPct val="100000"/>
                        </a:lnSpc>
                      </a:pPr>
                      <a:r>
                        <a:rPr lang="zh-CN" altLang="en-US" sz="2000" dirty="0">
                          <a:solidFill>
                            <a:schemeClr val="tx1"/>
                          </a:solidFill>
                          <a:latin typeface="微软雅黑" panose="020B0503020204020204" pitchFamily="34" charset="-122"/>
                          <a:ea typeface="微软雅黑" panose="020B0503020204020204" pitchFamily="34" charset="-122"/>
                        </a:rPr>
                        <a:t>修正前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CN" altLang="en-US" sz="2000" b="1" dirty="0">
                          <a:solidFill>
                            <a:schemeClr val="tx1"/>
                          </a:solidFill>
                          <a:latin typeface="微软雅黑" panose="020B0503020204020204" pitchFamily="34" charset="-122"/>
                          <a:ea typeface="微软雅黑" panose="020B0503020204020204" pitchFamily="34" charset="-122"/>
                        </a:rPr>
                        <a:t>修正后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321791"/>
                  </a:ext>
                </a:extLst>
              </a:tr>
              <a:tr h="2551649">
                <a:tc>
                  <a:txBody>
                    <a:bodyPr/>
                    <a:lstStyle/>
                    <a:p>
                      <a:pPr>
                        <a:lnSpc>
                          <a:spcPct val="100000"/>
                        </a:lnSpc>
                      </a:pPr>
                      <a:r>
                        <a:rPr lang="zh-CN" altLang="en-US" sz="1600" b="1" dirty="0">
                          <a:latin typeface="楷体" panose="02010609060101010101" pitchFamily="49" charset="-122"/>
                          <a:ea typeface="楷体" panose="02010609060101010101" pitchFamily="49" charset="-122"/>
                        </a:rPr>
                        <a:t>第三十三条 安全设备的设计、制造、安装使用、检测、维修、改造和报废，应当符合国家标准或者行业标准。</a:t>
                      </a:r>
                    </a:p>
                    <a:p>
                      <a:pPr>
                        <a:lnSpc>
                          <a:spcPct val="100000"/>
                        </a:lnSpc>
                      </a:pPr>
                      <a:r>
                        <a:rPr lang="zh-CN" altLang="en-US" sz="1600" b="1" dirty="0">
                          <a:latin typeface="楷体" panose="02010609060101010101" pitchFamily="49" charset="-122"/>
                          <a:ea typeface="楷体" panose="02010609060101010101" pitchFamily="49" charset="-122"/>
                        </a:rPr>
                        <a:t>  生产经营单位必须对安全设备进行经常性维护、保养，并定期检测，保证正常运转。维护、保养、检测应当作好记录， 并由有关人员签字。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第三十六条</a:t>
                      </a:r>
                      <a:r>
                        <a:rPr lang="zh-CN" altLang="en-US" sz="1600" b="1" kern="1200" dirty="0">
                          <a:solidFill>
                            <a:schemeClr val="dk1"/>
                          </a:solidFill>
                          <a:latin typeface="楷体" panose="02010609060101010101" pitchFamily="49" charset="-122"/>
                          <a:ea typeface="楷体" panose="02010609060101010101" pitchFamily="49" charset="-122"/>
                          <a:cs typeface="+mn-cs"/>
                        </a:rPr>
                        <a:t> 安全设备的设计、制造、安装使用、检测、维修、改造和报废，应当符合国家标准或者行业标准。</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生产经营单位必须对安全设备进行经常性维护、保养，并定期检测，保证正常运转。维护、保养、检测应当作好记录， 并由有关人员签字。</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生产经营单位不得关闭、破坏直接关系生产安全的监控、 报警、防护、救生设备、设施，或者篡改、隐瞒、销毁其相关数据、信息。</a:t>
                      </a:r>
                    </a:p>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  餐饮等行业的生产经营单位使用燃气的，应当安装可燃气体报警装置，并保障其正常使用。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917172"/>
                  </a:ext>
                </a:extLst>
              </a:tr>
              <a:tr h="1621092">
                <a:tc>
                  <a:txBody>
                    <a:bodyPr/>
                    <a:lstStyle/>
                    <a:p>
                      <a:pPr>
                        <a:lnSpc>
                          <a:spcPct val="100000"/>
                        </a:lnSpc>
                      </a:pPr>
                      <a:r>
                        <a:rPr lang="zh-CN" altLang="en-US" sz="1600" b="1" dirty="0">
                          <a:latin typeface="楷体" panose="02010609060101010101" pitchFamily="49" charset="-122"/>
                          <a:ea typeface="楷体" panose="02010609060101010101" pitchFamily="49" charset="-122"/>
                        </a:rPr>
                        <a:t>第三十七条 生产经营单位对重大危险源应当登记建档，进行定期检测、评估、监控，并制定应急预案，告知从业人员和相关人员在紧急情况下应当采取的应急措施。</a:t>
                      </a:r>
                      <a:endParaRPr lang="en-US" altLang="zh-CN" sz="1600" b="1" dirty="0">
                        <a:latin typeface="楷体" panose="02010609060101010101" pitchFamily="49" charset="-122"/>
                        <a:ea typeface="楷体" panose="02010609060101010101" pitchFamily="49" charset="-122"/>
                      </a:endParaRPr>
                    </a:p>
                    <a:p>
                      <a:pPr>
                        <a:lnSpc>
                          <a:spcPct val="100000"/>
                        </a:lnSpc>
                      </a:pPr>
                      <a:r>
                        <a:rPr lang="en-US" altLang="zh-CN" sz="1600" b="1" dirty="0">
                          <a:latin typeface="楷体" panose="02010609060101010101" pitchFamily="49" charset="-122"/>
                          <a:ea typeface="楷体" panose="02010609060101010101" pitchFamily="49" charset="-122"/>
                        </a:rPr>
                        <a:t>  </a:t>
                      </a:r>
                      <a:r>
                        <a:rPr lang="zh-CN" altLang="en-US" sz="1600" b="1" dirty="0">
                          <a:latin typeface="楷体" panose="02010609060101010101" pitchFamily="49" charset="-122"/>
                          <a:ea typeface="楷体" panose="02010609060101010101" pitchFamily="49" charset="-122"/>
                        </a:rPr>
                        <a:t>生产经营单位应当按照国家有关规定将本单位重大危险源及有关安全措施、应急措施报有关地方人民政府安全生产监督管理部门和有关部门备案。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第四十条</a:t>
                      </a:r>
                      <a:r>
                        <a:rPr lang="zh-CN" altLang="en-US" sz="1600" b="1" kern="1200" dirty="0">
                          <a:solidFill>
                            <a:schemeClr val="dk1"/>
                          </a:solidFill>
                          <a:latin typeface="楷体" panose="02010609060101010101" pitchFamily="49" charset="-122"/>
                          <a:ea typeface="楷体" panose="02010609060101010101" pitchFamily="49" charset="-122"/>
                          <a:cs typeface="+mn-cs"/>
                        </a:rPr>
                        <a:t> 生产经营单位对重大危险源应当登记建档，进行定期检测、评估、监控，并制定应急预案，告知从业人员和相关人员在紧急情况下应当采取的应急措施。</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生产经营单位应当按照国家有关规定将本单位重大危险源及有关安全措施、应急措施报有关地方人民政府</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应急管理部门</a:t>
                      </a:r>
                      <a:r>
                        <a:rPr lang="zh-CN" altLang="en-US" sz="1600" b="1" kern="1200" dirty="0">
                          <a:solidFill>
                            <a:schemeClr val="dk1"/>
                          </a:solidFill>
                          <a:latin typeface="楷体" panose="02010609060101010101" pitchFamily="49" charset="-122"/>
                          <a:ea typeface="楷体" panose="02010609060101010101" pitchFamily="49" charset="-122"/>
                          <a:cs typeface="+mn-cs"/>
                        </a:rPr>
                        <a:t>和有关部门备案。</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有关地方人民政府应急管理部门和有关部门应当通过相关信息系统实现信息共享。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101970"/>
                  </a:ext>
                </a:extLst>
              </a:tr>
            </a:tbl>
          </a:graphicData>
        </a:graphic>
      </p:graphicFrame>
    </p:spTree>
    <p:extLst>
      <p:ext uri="{BB962C8B-B14F-4D97-AF65-F5344CB8AC3E}">
        <p14:creationId xmlns:p14="http://schemas.microsoft.com/office/powerpoint/2010/main" val="297264778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2" y="118818"/>
            <a:ext cx="4741979"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graphicFrame>
        <p:nvGraphicFramePr>
          <p:cNvPr id="20" name="表格 3">
            <a:extLst>
              <a:ext uri="{FF2B5EF4-FFF2-40B4-BE49-F238E27FC236}">
                <a16:creationId xmlns:a16="http://schemas.microsoft.com/office/drawing/2014/main" id="{A4FCADE6-9E90-419A-A210-811B92E28B3C}"/>
              </a:ext>
            </a:extLst>
          </p:cNvPr>
          <p:cNvGraphicFramePr>
            <a:graphicFrameLocks noGrp="1"/>
          </p:cNvGraphicFramePr>
          <p:nvPr>
            <p:extLst>
              <p:ext uri="{D42A27DB-BD31-4B8C-83A1-F6EECF244321}">
                <p14:modId xmlns:p14="http://schemas.microsoft.com/office/powerpoint/2010/main" val="509756790"/>
              </p:ext>
            </p:extLst>
          </p:nvPr>
        </p:nvGraphicFramePr>
        <p:xfrm>
          <a:off x="480000" y="540417"/>
          <a:ext cx="11232000" cy="6278880"/>
        </p:xfrm>
        <a:graphic>
          <a:graphicData uri="http://schemas.openxmlformats.org/drawingml/2006/table">
            <a:tbl>
              <a:tblPr firstRow="1" bandRow="1">
                <a:tableStyleId>{5C22544A-7EE6-4342-B048-85BDC9FD1C3A}</a:tableStyleId>
              </a:tblPr>
              <a:tblGrid>
                <a:gridCol w="5616000">
                  <a:extLst>
                    <a:ext uri="{9D8B030D-6E8A-4147-A177-3AD203B41FA5}">
                      <a16:colId xmlns:a16="http://schemas.microsoft.com/office/drawing/2014/main" val="1951845510"/>
                    </a:ext>
                  </a:extLst>
                </a:gridCol>
                <a:gridCol w="5616000">
                  <a:extLst>
                    <a:ext uri="{9D8B030D-6E8A-4147-A177-3AD203B41FA5}">
                      <a16:colId xmlns:a16="http://schemas.microsoft.com/office/drawing/2014/main" val="254023970"/>
                    </a:ext>
                  </a:extLst>
                </a:gridCol>
              </a:tblGrid>
              <a:tr h="395832">
                <a:tc>
                  <a:txBody>
                    <a:bodyPr/>
                    <a:lstStyle/>
                    <a:p>
                      <a:pPr algn="ctr">
                        <a:lnSpc>
                          <a:spcPct val="100000"/>
                        </a:lnSpc>
                      </a:pPr>
                      <a:r>
                        <a:rPr lang="zh-CN" altLang="en-US" sz="2000" dirty="0">
                          <a:solidFill>
                            <a:schemeClr val="tx1"/>
                          </a:solidFill>
                          <a:latin typeface="微软雅黑" panose="020B0503020204020204" pitchFamily="34" charset="-122"/>
                          <a:ea typeface="微软雅黑" panose="020B0503020204020204" pitchFamily="34" charset="-122"/>
                        </a:rPr>
                        <a:t>修正前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CN" altLang="en-US" sz="2000" b="1" dirty="0">
                          <a:solidFill>
                            <a:schemeClr val="tx1"/>
                          </a:solidFill>
                          <a:latin typeface="微软雅黑" panose="020B0503020204020204" pitchFamily="34" charset="-122"/>
                          <a:ea typeface="微软雅黑" panose="020B0503020204020204" pitchFamily="34" charset="-122"/>
                        </a:rPr>
                        <a:t>修正后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321791"/>
                  </a:ext>
                </a:extLst>
              </a:tr>
              <a:tr h="3014411">
                <a:tc>
                  <a:txBody>
                    <a:bodyPr/>
                    <a:lstStyle/>
                    <a:p>
                      <a:pPr>
                        <a:lnSpc>
                          <a:spcPct val="100000"/>
                        </a:lnSpc>
                      </a:pPr>
                      <a:r>
                        <a:rPr lang="zh-CN" altLang="en-US" sz="1600" b="1" dirty="0">
                          <a:latin typeface="楷体" panose="02010609060101010101" pitchFamily="49" charset="-122"/>
                          <a:ea typeface="楷体" panose="02010609060101010101" pitchFamily="49" charset="-122"/>
                        </a:rPr>
                        <a:t>第三十八条 生产经营单位应当建立健全生产安全事故隐患排查治理制度，采取技术、管理措施，及时发现并消除事故隐患。事故隐患排查治理情况应当如实记录， 并向从业</a:t>
                      </a:r>
                    </a:p>
                    <a:p>
                      <a:pPr>
                        <a:lnSpc>
                          <a:spcPct val="100000"/>
                        </a:lnSpc>
                      </a:pPr>
                      <a:r>
                        <a:rPr lang="zh-CN" altLang="en-US" sz="1600" b="1" dirty="0">
                          <a:latin typeface="楷体" panose="02010609060101010101" pitchFamily="49" charset="-122"/>
                          <a:ea typeface="楷体" panose="02010609060101010101" pitchFamily="49" charset="-122"/>
                        </a:rPr>
                        <a:t>人员通报。</a:t>
                      </a:r>
                    </a:p>
                    <a:p>
                      <a:pPr>
                        <a:lnSpc>
                          <a:spcPct val="100000"/>
                        </a:lnSpc>
                      </a:pPr>
                      <a:r>
                        <a:rPr lang="zh-CN" altLang="en-US" sz="1600" b="1" dirty="0">
                          <a:latin typeface="楷体" panose="02010609060101010101" pitchFamily="49" charset="-122"/>
                          <a:ea typeface="楷体" panose="02010609060101010101" pitchFamily="49" charset="-122"/>
                        </a:rPr>
                        <a:t>  县级以上地方各级人民政府负有安全生产监督管理职责的部门应当建立健全重大事故隐患治理督办制度，督促生产经营单位消除重大事故隐患。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第四十一条 生产经营单位应当建立安全风险分级管控制度， 按照安全风险分级采取相应的管控措施。</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生产经营单位应当建立健全</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并落实</a:t>
                      </a:r>
                      <a:r>
                        <a:rPr lang="zh-CN" altLang="en-US" sz="1600" b="1" kern="1200" dirty="0">
                          <a:solidFill>
                            <a:schemeClr val="dk1"/>
                          </a:solidFill>
                          <a:latin typeface="楷体" panose="02010609060101010101" pitchFamily="49" charset="-122"/>
                          <a:ea typeface="楷体" panose="02010609060101010101" pitchFamily="49" charset="-122"/>
                          <a:cs typeface="+mn-cs"/>
                        </a:rPr>
                        <a:t>生产安全事故隐患排查治理制度，采取技术、管理措施，及时发现并消除事故隐患。 事故隐患排查治理情况应当如实记录，</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并通过职工大会或者职工代表大会、信息公示栏等方式</a:t>
                      </a:r>
                      <a:r>
                        <a:rPr lang="zh-CN" altLang="en-US" sz="1600" b="1" kern="1200" dirty="0">
                          <a:solidFill>
                            <a:schemeClr val="dk1"/>
                          </a:solidFill>
                          <a:latin typeface="楷体" panose="02010609060101010101" pitchFamily="49" charset="-122"/>
                          <a:ea typeface="楷体" panose="02010609060101010101" pitchFamily="49" charset="-122"/>
                          <a:cs typeface="+mn-cs"/>
                        </a:rPr>
                        <a:t>向从业人员通报。</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其中， 重大事故隐患排查治理情况应当及时向负有安全生产监督管理职责的部门和职工大会或者职工代表大会报告。</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县级以上地方各级人民政府负有安全生产监督管理职责的部门应当</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将重大事故隐患纳入相关信息系统</a:t>
                      </a:r>
                      <a:r>
                        <a:rPr lang="zh-CN" altLang="en-US" sz="1600" b="1" kern="1200" dirty="0">
                          <a:solidFill>
                            <a:schemeClr val="dk1"/>
                          </a:solidFill>
                          <a:latin typeface="楷体" panose="02010609060101010101" pitchFamily="49" charset="-122"/>
                          <a:ea typeface="楷体" panose="02010609060101010101" pitchFamily="49" charset="-122"/>
                          <a:cs typeface="+mn-cs"/>
                        </a:rPr>
                        <a:t>，建立健全重大事故隐患治理督办制度，督促生产经营单位消除重大事故隐患。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917172"/>
                  </a:ext>
                </a:extLst>
              </a:tr>
              <a:tr h="1065701">
                <a:tc>
                  <a:txBody>
                    <a:bodyPr/>
                    <a:lstStyle/>
                    <a:p>
                      <a:pPr>
                        <a:lnSpc>
                          <a:spcPct val="100000"/>
                        </a:lnSpc>
                      </a:pPr>
                      <a:r>
                        <a:rPr lang="zh-CN" altLang="en-US" sz="1600" b="1" dirty="0">
                          <a:latin typeface="楷体" panose="02010609060101010101" pitchFamily="49" charset="-122"/>
                          <a:ea typeface="楷体" panose="02010609060101010101" pitchFamily="49" charset="-122"/>
                        </a:rPr>
                        <a:t>第四十条 生产经营单位进行爆破、吊装以及国务院安全生产监督管理部门会同国务院有关部门规定的其他危险作业， 应当安排专门人员进行现场安全管理，确保操作规程的遵守和安全措施的落实。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第四十三条 生产经营单位进行爆破、吊装、</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动火、临时用电</a:t>
                      </a:r>
                      <a:r>
                        <a:rPr lang="zh-CN" altLang="en-US" sz="1600" b="1" kern="1200" dirty="0">
                          <a:solidFill>
                            <a:schemeClr val="dk1"/>
                          </a:solidFill>
                          <a:latin typeface="楷体" panose="02010609060101010101" pitchFamily="49" charset="-122"/>
                          <a:ea typeface="楷体" panose="02010609060101010101" pitchFamily="49" charset="-122"/>
                          <a:cs typeface="+mn-cs"/>
                        </a:rPr>
                        <a:t>以及国务院安全生产监督管理部门会同国务院有关部门规定的其他危险作业，应当安排专门人员进行现场安全管理，</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确保操作规程的遵守和安全措施的落实。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101970"/>
                  </a:ext>
                </a:extLst>
              </a:tr>
              <a:tr h="1600325">
                <a:tc>
                  <a:txBody>
                    <a:bodyPr/>
                    <a:lstStyle/>
                    <a:p>
                      <a:pPr>
                        <a:lnSpc>
                          <a:spcPct val="100000"/>
                        </a:lnSpc>
                      </a:pPr>
                      <a:r>
                        <a:rPr lang="zh-CN" altLang="en-US" sz="1600" b="1" dirty="0">
                          <a:latin typeface="楷体" panose="02010609060101010101" pitchFamily="49" charset="-122"/>
                          <a:ea typeface="楷体" panose="02010609060101010101" pitchFamily="49" charset="-122"/>
                        </a:rPr>
                        <a:t>第四十一条 生产经营单位应当教育和督促从业人员严格执行本单位的安全生产规章制度和安全操作规程；并向从业人员如实告知作业场所和工作岗位存在的危险因素、防范措施以及事故应急措施。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第四十四条</a:t>
                      </a:r>
                      <a:r>
                        <a:rPr lang="zh-CN" altLang="en-US" sz="1600" b="1" kern="1200" dirty="0">
                          <a:solidFill>
                            <a:schemeClr val="dk1"/>
                          </a:solidFill>
                          <a:latin typeface="楷体" panose="02010609060101010101" pitchFamily="49" charset="-122"/>
                          <a:ea typeface="楷体" panose="02010609060101010101" pitchFamily="49" charset="-122"/>
                          <a:cs typeface="+mn-cs"/>
                        </a:rPr>
                        <a:t> 生产经营单位应当教育和督促从业人员严格执行本单位的安全生产规章制度和安全操作规程；并向从业人员如实告知作业场所和工作岗位存在的危险因素、防范措施以及事故应急措施。</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生产经营单位应当关注从业人员的身体、心理状况和行为习惯，加强对从业人员的心理疏导、精神慰藉，严格落实岗位安全生产责任，防范从业人员行为异常导致事故发生。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9393021"/>
                  </a:ext>
                </a:extLst>
              </a:tr>
            </a:tbl>
          </a:graphicData>
        </a:graphic>
      </p:graphicFrame>
    </p:spTree>
    <p:extLst>
      <p:ext uri="{BB962C8B-B14F-4D97-AF65-F5344CB8AC3E}">
        <p14:creationId xmlns:p14="http://schemas.microsoft.com/office/powerpoint/2010/main" val="36516639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3" y="118818"/>
            <a:ext cx="4760146"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graphicFrame>
        <p:nvGraphicFramePr>
          <p:cNvPr id="20" name="表格 3">
            <a:extLst>
              <a:ext uri="{FF2B5EF4-FFF2-40B4-BE49-F238E27FC236}">
                <a16:creationId xmlns:a16="http://schemas.microsoft.com/office/drawing/2014/main" id="{A4FCADE6-9E90-419A-A210-811B92E28B3C}"/>
              </a:ext>
            </a:extLst>
          </p:cNvPr>
          <p:cNvGraphicFramePr>
            <a:graphicFrameLocks noGrp="1"/>
          </p:cNvGraphicFramePr>
          <p:nvPr>
            <p:extLst>
              <p:ext uri="{D42A27DB-BD31-4B8C-83A1-F6EECF244321}">
                <p14:modId xmlns:p14="http://schemas.microsoft.com/office/powerpoint/2010/main" val="401902016"/>
              </p:ext>
            </p:extLst>
          </p:nvPr>
        </p:nvGraphicFramePr>
        <p:xfrm>
          <a:off x="480000" y="685761"/>
          <a:ext cx="11232000" cy="5943600"/>
        </p:xfrm>
        <a:graphic>
          <a:graphicData uri="http://schemas.openxmlformats.org/drawingml/2006/table">
            <a:tbl>
              <a:tblPr firstRow="1" bandRow="1">
                <a:tableStyleId>{5C22544A-7EE6-4342-B048-85BDC9FD1C3A}</a:tableStyleId>
              </a:tblPr>
              <a:tblGrid>
                <a:gridCol w="5616000">
                  <a:extLst>
                    <a:ext uri="{9D8B030D-6E8A-4147-A177-3AD203B41FA5}">
                      <a16:colId xmlns:a16="http://schemas.microsoft.com/office/drawing/2014/main" val="1951845510"/>
                    </a:ext>
                  </a:extLst>
                </a:gridCol>
                <a:gridCol w="5616000">
                  <a:extLst>
                    <a:ext uri="{9D8B030D-6E8A-4147-A177-3AD203B41FA5}">
                      <a16:colId xmlns:a16="http://schemas.microsoft.com/office/drawing/2014/main" val="254023970"/>
                    </a:ext>
                  </a:extLst>
                </a:gridCol>
              </a:tblGrid>
              <a:tr h="395832">
                <a:tc>
                  <a:txBody>
                    <a:bodyPr/>
                    <a:lstStyle/>
                    <a:p>
                      <a:pPr algn="ctr">
                        <a:lnSpc>
                          <a:spcPct val="100000"/>
                        </a:lnSpc>
                      </a:pPr>
                      <a:r>
                        <a:rPr lang="zh-CN" altLang="en-US" sz="2000" dirty="0">
                          <a:solidFill>
                            <a:schemeClr val="tx1"/>
                          </a:solidFill>
                          <a:latin typeface="微软雅黑" panose="020B0503020204020204" pitchFamily="34" charset="-122"/>
                          <a:ea typeface="微软雅黑" panose="020B0503020204020204" pitchFamily="34" charset="-122"/>
                        </a:rPr>
                        <a:t>修正前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CN" altLang="en-US" sz="2000" b="1" dirty="0">
                          <a:solidFill>
                            <a:schemeClr val="tx1"/>
                          </a:solidFill>
                          <a:latin typeface="微软雅黑" panose="020B0503020204020204" pitchFamily="34" charset="-122"/>
                          <a:ea typeface="微软雅黑" panose="020B0503020204020204" pitchFamily="34" charset="-122"/>
                        </a:rPr>
                        <a:t>修正后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321791"/>
                  </a:ext>
                </a:extLst>
              </a:tr>
              <a:tr h="3014411">
                <a:tc>
                  <a:txBody>
                    <a:bodyPr/>
                    <a:lstStyle/>
                    <a:p>
                      <a:pPr>
                        <a:lnSpc>
                          <a:spcPct val="100000"/>
                        </a:lnSpc>
                      </a:pPr>
                      <a:r>
                        <a:rPr lang="zh-CN" altLang="en-US" sz="1600" b="1" dirty="0">
                          <a:latin typeface="楷体" panose="02010609060101010101" pitchFamily="49" charset="-122"/>
                          <a:ea typeface="楷体" panose="02010609060101010101" pitchFamily="49" charset="-122"/>
                        </a:rPr>
                        <a:t>第四十六条 生产经营单位不得将生产经营项目、场所、设备发包或者出租给不具备安全生产条件或者相应资质的单位或者个人。</a:t>
                      </a:r>
                    </a:p>
                    <a:p>
                      <a:pPr>
                        <a:lnSpc>
                          <a:spcPct val="100000"/>
                        </a:lnSpc>
                      </a:pPr>
                      <a:r>
                        <a:rPr lang="zh-CN" altLang="en-US" sz="1600" b="1" dirty="0">
                          <a:latin typeface="楷体" panose="02010609060101010101" pitchFamily="49" charset="-122"/>
                          <a:ea typeface="楷体" panose="02010609060101010101" pitchFamily="49" charset="-122"/>
                        </a:rPr>
                        <a:t>  生产经营项目、场所发包或者出租给其他单位的，生产经营单位应当与承包单位、承租单位签订专门的安全生产管理协议，或者在承包合同、租赁合同中约定各自的安全生产管理职责；生产经营单位对承包单位、承租单位的安全生产工作统一协调、管理，定期进行安全检查，发现安全问题的，应当及时督促整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第四十九条 </a:t>
                      </a:r>
                      <a:r>
                        <a:rPr lang="zh-CN" altLang="en-US" sz="1600" b="1" kern="1200" dirty="0">
                          <a:solidFill>
                            <a:schemeClr val="dk1"/>
                          </a:solidFill>
                          <a:latin typeface="楷体" panose="02010609060101010101" pitchFamily="49" charset="-122"/>
                          <a:ea typeface="楷体" panose="02010609060101010101" pitchFamily="49" charset="-122"/>
                          <a:cs typeface="+mn-cs"/>
                        </a:rPr>
                        <a:t>生产经营单位不得将生产经营项目、场所、设备发包或者出租给不具备安全生产条件或者相应资质的单位或者个人。</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生产经营项目、场所发包或者出租给其他单位的，生产经营单位应当与承包单位、承租单位签订专门的安全生产管理协议，或者在承包合同、租赁合同中约定各自的安全生产管理职责；生产经营单位对承包单位、承租单位的安全生产工作统一协调、管理，定期进行安全检查， 发现安全问题的， 应当及时督促整改。</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矿山、金属冶炼建设项目和用于生产、储存、装卸危险物品的建设项目的施工单位应当加强对施工项目的安全管理， 不得倒卖、出租、出借、挂靠或者以其他形式非法转让施工资质，不得将其承包的全部建设工程转包给第三人或者将其承包的全部建设工程支解以后以分包的名义分别转包给第三人，不得将工程分包给不具备相应资质条件的单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917172"/>
                  </a:ext>
                </a:extLst>
              </a:tr>
              <a:tr h="1065701">
                <a:tc>
                  <a:txBody>
                    <a:bodyPr/>
                    <a:lstStyle/>
                    <a:p>
                      <a:pPr>
                        <a:lnSpc>
                          <a:spcPct val="100000"/>
                        </a:lnSpc>
                      </a:pPr>
                      <a:r>
                        <a:rPr lang="zh-CN" altLang="en-US" sz="1600" b="1" dirty="0">
                          <a:latin typeface="楷体" panose="02010609060101010101" pitchFamily="49" charset="-122"/>
                          <a:ea typeface="楷体" panose="02010609060101010101" pitchFamily="49" charset="-122"/>
                        </a:rPr>
                        <a:t>第四十八条 生产经营单位必须依法参加工伤保险，为从业人员缴纳保险费。</a:t>
                      </a:r>
                    </a:p>
                    <a:p>
                      <a:pPr>
                        <a:lnSpc>
                          <a:spcPct val="100000"/>
                        </a:lnSpc>
                      </a:pPr>
                      <a:r>
                        <a:rPr lang="zh-CN" altLang="en-US" sz="1600" b="1" dirty="0">
                          <a:latin typeface="楷体" panose="02010609060101010101" pitchFamily="49" charset="-122"/>
                          <a:ea typeface="楷体" panose="02010609060101010101" pitchFamily="49" charset="-122"/>
                        </a:rPr>
                        <a:t>  国家鼓励生产经营单位投保安全生产责任保险。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第五十一条</a:t>
                      </a:r>
                      <a:r>
                        <a:rPr lang="zh-CN" altLang="en-US" sz="1600" b="1" kern="1200" dirty="0">
                          <a:solidFill>
                            <a:schemeClr val="dk1"/>
                          </a:solidFill>
                          <a:latin typeface="楷体" panose="02010609060101010101" pitchFamily="49" charset="-122"/>
                          <a:ea typeface="楷体" panose="02010609060101010101" pitchFamily="49" charset="-122"/>
                          <a:cs typeface="+mn-cs"/>
                        </a:rPr>
                        <a:t> 生产经营单位必须依法参加工伤保险，为从业人员缴纳保险费。</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国家鼓励生产经营单位投保安全生产责任保险；</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属于国家规定的高危行业、领域的生产经营单位，应当投保安全生产责任保险。具体范围和实施办法由国务院应急管理部门会同国务院财政部门、国务院保险监督管理机构和相关行业主管部门制定。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101970"/>
                  </a:ext>
                </a:extLst>
              </a:tr>
            </a:tbl>
          </a:graphicData>
        </a:graphic>
      </p:graphicFrame>
    </p:spTree>
    <p:extLst>
      <p:ext uri="{BB962C8B-B14F-4D97-AF65-F5344CB8AC3E}">
        <p14:creationId xmlns:p14="http://schemas.microsoft.com/office/powerpoint/2010/main" val="56091403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3" y="118818"/>
            <a:ext cx="4723812"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graphicFrame>
        <p:nvGraphicFramePr>
          <p:cNvPr id="20" name="表格 3">
            <a:extLst>
              <a:ext uri="{FF2B5EF4-FFF2-40B4-BE49-F238E27FC236}">
                <a16:creationId xmlns:a16="http://schemas.microsoft.com/office/drawing/2014/main" id="{A4FCADE6-9E90-419A-A210-811B92E28B3C}"/>
              </a:ext>
            </a:extLst>
          </p:cNvPr>
          <p:cNvGraphicFramePr>
            <a:graphicFrameLocks noGrp="1"/>
          </p:cNvGraphicFramePr>
          <p:nvPr>
            <p:extLst>
              <p:ext uri="{D42A27DB-BD31-4B8C-83A1-F6EECF244321}">
                <p14:modId xmlns:p14="http://schemas.microsoft.com/office/powerpoint/2010/main" val="1402627732"/>
              </p:ext>
            </p:extLst>
          </p:nvPr>
        </p:nvGraphicFramePr>
        <p:xfrm>
          <a:off x="480000" y="685761"/>
          <a:ext cx="11232000" cy="4998720"/>
        </p:xfrm>
        <a:graphic>
          <a:graphicData uri="http://schemas.openxmlformats.org/drawingml/2006/table">
            <a:tbl>
              <a:tblPr firstRow="1" bandRow="1">
                <a:tableStyleId>{5C22544A-7EE6-4342-B048-85BDC9FD1C3A}</a:tableStyleId>
              </a:tblPr>
              <a:tblGrid>
                <a:gridCol w="5616000">
                  <a:extLst>
                    <a:ext uri="{9D8B030D-6E8A-4147-A177-3AD203B41FA5}">
                      <a16:colId xmlns:a16="http://schemas.microsoft.com/office/drawing/2014/main" val="1951845510"/>
                    </a:ext>
                  </a:extLst>
                </a:gridCol>
                <a:gridCol w="5616000">
                  <a:extLst>
                    <a:ext uri="{9D8B030D-6E8A-4147-A177-3AD203B41FA5}">
                      <a16:colId xmlns:a16="http://schemas.microsoft.com/office/drawing/2014/main" val="254023970"/>
                    </a:ext>
                  </a:extLst>
                </a:gridCol>
              </a:tblGrid>
              <a:tr h="395832">
                <a:tc>
                  <a:txBody>
                    <a:bodyPr/>
                    <a:lstStyle/>
                    <a:p>
                      <a:pPr algn="ctr">
                        <a:lnSpc>
                          <a:spcPct val="100000"/>
                        </a:lnSpc>
                      </a:pPr>
                      <a:r>
                        <a:rPr lang="zh-CN" altLang="en-US" sz="2000" dirty="0">
                          <a:solidFill>
                            <a:schemeClr val="tx1"/>
                          </a:solidFill>
                          <a:latin typeface="微软雅黑" panose="020B0503020204020204" pitchFamily="34" charset="-122"/>
                          <a:ea typeface="微软雅黑" panose="020B0503020204020204" pitchFamily="34" charset="-122"/>
                        </a:rPr>
                        <a:t>修正前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CN" altLang="en-US" sz="2000" b="1" dirty="0">
                          <a:solidFill>
                            <a:schemeClr val="tx1"/>
                          </a:solidFill>
                          <a:latin typeface="微软雅黑" panose="020B0503020204020204" pitchFamily="34" charset="-122"/>
                          <a:ea typeface="微软雅黑" panose="020B0503020204020204" pitchFamily="34" charset="-122"/>
                        </a:rPr>
                        <a:t>修正后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321791"/>
                  </a:ext>
                </a:extLst>
              </a:tr>
              <a:tr h="292627">
                <a:tc gridSpan="2">
                  <a:txBody>
                    <a:bodyPr/>
                    <a:lstStyle/>
                    <a:p>
                      <a:pPr algn="ctr">
                        <a:lnSpc>
                          <a:spcPct val="100000"/>
                        </a:lnSpc>
                      </a:pPr>
                      <a:r>
                        <a:rPr lang="zh-CN" altLang="en-US" sz="1600" b="1" u="none" kern="1200" baseline="0" dirty="0">
                          <a:solidFill>
                            <a:schemeClr val="tx1"/>
                          </a:solidFill>
                          <a:latin typeface="楷体" panose="02010609060101010101" pitchFamily="49" charset="-122"/>
                          <a:ea typeface="楷体" panose="02010609060101010101" pitchFamily="49" charset="-122"/>
                          <a:cs typeface="+mn-cs"/>
                        </a:rPr>
                        <a:t>第三章 从业人员的安全生产权利义务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第四十九条 </a:t>
                      </a:r>
                      <a:r>
                        <a:rPr lang="zh-CN" altLang="en-US" sz="1600" b="1" kern="1200" dirty="0">
                          <a:solidFill>
                            <a:schemeClr val="dk1"/>
                          </a:solidFill>
                          <a:latin typeface="楷体" panose="02010609060101010101" pitchFamily="49" charset="-122"/>
                          <a:ea typeface="楷体" panose="02010609060101010101" pitchFamily="49" charset="-122"/>
                          <a:cs typeface="+mn-cs"/>
                        </a:rPr>
                        <a:t>生产经营单位不得将生产经营项目、场所、设备发包或者出租给不具备安全生产条件或者相应资质的单位或者个人。</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生产经营项目、场所发包或者出租给其他单位的，生产经营单位应当与承包单位、承租单位签订专门的安全生产管理协议，或者在承包合同、租赁合同中约定各自的安全生产管理职责；生产经营单位对承包单位、承租单位的安全生产工作统一协调、管理，定期进行安全检查， 发现安全问题的， 应当及时督促整改。</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矿山、金属冶炼建设项目和用于生产、储存、装卸危险物品的建设项目的施工单位应当加强对施工项目的安全管理， 不得倒卖、出租、出借、挂靠或者以其他形式非法转让施工资质，不得将其承包的全部建设工程转包给第三人或者将其承包的全部建设工程支解以后以分包的名义分别转包给第三人，不得将工程分包给不具备相应资质条件的单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917172"/>
                  </a:ext>
                </a:extLst>
              </a:tr>
              <a:tr h="1065701">
                <a:tc>
                  <a:txBody>
                    <a:bodyPr/>
                    <a:lstStyle/>
                    <a:p>
                      <a:pPr>
                        <a:lnSpc>
                          <a:spcPct val="100000"/>
                        </a:lnSpc>
                      </a:pPr>
                      <a:r>
                        <a:rPr lang="zh-CN" altLang="en-US" sz="1600" b="1" dirty="0">
                          <a:latin typeface="楷体" panose="02010609060101010101" pitchFamily="49" charset="-122"/>
                          <a:ea typeface="楷体" panose="02010609060101010101" pitchFamily="49" charset="-122"/>
                        </a:rPr>
                        <a:t>第五十三条 因生产安全事故受到损害的从业人员，除依法享有工伤保险外，依照有关民事法律尚有获得赔偿的权利的， 有权向本单位提出赔偿要求。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第五十六条 生产经营单位发生生产安全事故后，应当及时采取措施救治有关人员。</a:t>
                      </a:r>
                      <a:endParaRPr lang="en-US" altLang="zh-CN" sz="1600" b="1" u="heavy" kern="1200" baseline="0" dirty="0">
                        <a:solidFill>
                          <a:srgbClr val="C00000"/>
                        </a:solidFill>
                        <a:latin typeface="楷体" panose="02010609060101010101" pitchFamily="49" charset="-122"/>
                        <a:ea typeface="楷体" panose="02010609060101010101" pitchFamily="49" charset="-122"/>
                        <a:cs typeface="+mn-cs"/>
                      </a:endParaRPr>
                    </a:p>
                    <a:p>
                      <a:pPr marL="0" algn="l" defTabSz="914400" rtl="0" eaLnBrk="1" latinLnBrk="0" hangingPunct="1">
                        <a:lnSpc>
                          <a:spcPct val="100000"/>
                        </a:lnSpc>
                      </a:pPr>
                      <a:r>
                        <a:rPr lang="en-US" altLang="zh-CN" sz="1600" b="1" kern="1200" dirty="0">
                          <a:solidFill>
                            <a:schemeClr val="dk1"/>
                          </a:solidFill>
                          <a:latin typeface="楷体" panose="02010609060101010101" pitchFamily="49" charset="-122"/>
                          <a:ea typeface="楷体" panose="02010609060101010101" pitchFamily="49" charset="-122"/>
                          <a:cs typeface="+mn-cs"/>
                        </a:rPr>
                        <a:t>  </a:t>
                      </a:r>
                      <a:r>
                        <a:rPr lang="zh-CN" altLang="en-US" sz="1600" b="1" kern="1200" dirty="0">
                          <a:solidFill>
                            <a:schemeClr val="dk1"/>
                          </a:solidFill>
                          <a:latin typeface="楷体" panose="02010609060101010101" pitchFamily="49" charset="-122"/>
                          <a:ea typeface="楷体" panose="02010609060101010101" pitchFamily="49" charset="-122"/>
                          <a:cs typeface="+mn-cs"/>
                        </a:rPr>
                        <a:t>因生产安全事故受到损害的从业人员，除依法享有工伤保险外，依照有关民事法律尚有获得赔偿的权利的，</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有权提出赔偿要求。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101970"/>
                  </a:ext>
                </a:extLst>
              </a:tr>
              <a:tr h="820678">
                <a:tc>
                  <a:txBody>
                    <a:bodyPr/>
                    <a:lstStyle/>
                    <a:p>
                      <a:pPr>
                        <a:lnSpc>
                          <a:spcPct val="100000"/>
                        </a:lnSpc>
                      </a:pPr>
                      <a:r>
                        <a:rPr lang="zh-CN" altLang="en-US" sz="1600" b="1" dirty="0">
                          <a:latin typeface="楷体" panose="02010609060101010101" pitchFamily="49" charset="-122"/>
                          <a:ea typeface="楷体" panose="02010609060101010101" pitchFamily="49" charset="-122"/>
                        </a:rPr>
                        <a:t>第五十四条 从业人员在作业过程中，应当严格遵守本单位的安全生产规章制度和操作规程，服从管理，正确佩戴和使用劳动防护用品。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第五十七条 </a:t>
                      </a:r>
                      <a:r>
                        <a:rPr lang="zh-CN" altLang="en-US" sz="1600" b="1" kern="1200" dirty="0">
                          <a:solidFill>
                            <a:schemeClr val="dk1"/>
                          </a:solidFill>
                          <a:latin typeface="楷体" panose="02010609060101010101" pitchFamily="49" charset="-122"/>
                          <a:ea typeface="楷体" panose="02010609060101010101" pitchFamily="49" charset="-122"/>
                          <a:cs typeface="+mn-cs"/>
                        </a:rPr>
                        <a:t>从业人员在作业过程中，应当严格</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落实岗位安全责任</a:t>
                      </a:r>
                      <a:r>
                        <a:rPr lang="zh-CN" altLang="en-US" sz="1600" b="1" kern="1200" dirty="0">
                          <a:solidFill>
                            <a:schemeClr val="dk1"/>
                          </a:solidFill>
                          <a:latin typeface="楷体" panose="02010609060101010101" pitchFamily="49" charset="-122"/>
                          <a:ea typeface="楷体" panose="02010609060101010101" pitchFamily="49" charset="-122"/>
                          <a:cs typeface="+mn-cs"/>
                        </a:rPr>
                        <a:t>，遵守本单位的安全生产规章制度和操作规程，服从管理，正确佩戴和使用劳动防护用品。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7059442"/>
                  </a:ext>
                </a:extLst>
              </a:tr>
              <a:tr h="281816">
                <a:tc gridSpan="2">
                  <a:txBody>
                    <a:bodyPr/>
                    <a:lstStyle/>
                    <a:p>
                      <a:pPr algn="ctr">
                        <a:lnSpc>
                          <a:spcPct val="100000"/>
                        </a:lnSpc>
                      </a:pPr>
                      <a:r>
                        <a:rPr lang="zh-CN" altLang="en-US" sz="1600" b="1" dirty="0">
                          <a:latin typeface="楷体" panose="02010609060101010101" pitchFamily="49" charset="-122"/>
                          <a:ea typeface="楷体" panose="02010609060101010101" pitchFamily="49" charset="-122"/>
                        </a:rPr>
                        <a:t>第四章 安全生产的监督管理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algn="l" defTabSz="914400" rtl="0" eaLnBrk="1" latinLnBrk="0" hangingPunct="1">
                        <a:lnSpc>
                          <a:spcPct val="100000"/>
                        </a:lnSpc>
                      </a:pPr>
                      <a:endParaRPr lang="zh-CN" altLang="en-US" sz="1600" b="1" kern="1200" dirty="0">
                        <a:solidFill>
                          <a:schemeClr val="dk1"/>
                        </a:solidFill>
                        <a:latin typeface="楷体" panose="02010609060101010101" pitchFamily="49" charset="-122"/>
                        <a:ea typeface="楷体" panose="02010609060101010101" pitchFamily="49"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7566405"/>
                  </a:ext>
                </a:extLst>
              </a:tr>
              <a:tr h="1065701">
                <a:tc>
                  <a:txBody>
                    <a:bodyPr/>
                    <a:lstStyle/>
                    <a:p>
                      <a:pPr>
                        <a:lnSpc>
                          <a:spcPct val="100000"/>
                        </a:lnSpc>
                      </a:pPr>
                      <a:r>
                        <a:rPr lang="zh-CN" altLang="en-US" sz="1600" b="1" dirty="0">
                          <a:latin typeface="楷体" panose="02010609060101010101" pitchFamily="49" charset="-122"/>
                          <a:ea typeface="楷体" panose="02010609060101010101" pitchFamily="49" charset="-122"/>
                        </a:rPr>
                        <a:t>第六十九条 承担安全评价、认证、检测、检验的机构应当具备国家规定的资质条件，并对其作出的安全评价、认证、检测、检验的结果负责。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第七十二条</a:t>
                      </a:r>
                      <a:r>
                        <a:rPr lang="zh-CN" altLang="en-US" sz="1600" b="1" kern="1200" dirty="0">
                          <a:solidFill>
                            <a:schemeClr val="dk1"/>
                          </a:solidFill>
                          <a:latin typeface="楷体" panose="02010609060101010101" pitchFamily="49" charset="-122"/>
                          <a:ea typeface="楷体" panose="02010609060101010101" pitchFamily="49" charset="-122"/>
                          <a:cs typeface="+mn-cs"/>
                        </a:rPr>
                        <a:t> 承担安全评价、认证、检测、检验</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职责</a:t>
                      </a:r>
                      <a:r>
                        <a:rPr lang="zh-CN" altLang="en-US" sz="1600" b="1" kern="1200" dirty="0">
                          <a:solidFill>
                            <a:schemeClr val="dk1"/>
                          </a:solidFill>
                          <a:latin typeface="楷体" panose="02010609060101010101" pitchFamily="49" charset="-122"/>
                          <a:ea typeface="楷体" panose="02010609060101010101" pitchFamily="49" charset="-122"/>
                          <a:cs typeface="+mn-cs"/>
                        </a:rPr>
                        <a:t>的机构应当具备国家规定的资质条件，并对其作出的安全评价、认证、 检测、检验</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结果的合法性、真实性负责。资质条件由国务院应急管理部门会同国务院有关部门制定。</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承担安全评价、认证、检测、检验职责的机构应当建立并实施服务公开和报告公开制度，不得租借资质、挂靠、出具虚假报告。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9153083"/>
                  </a:ext>
                </a:extLst>
              </a:tr>
            </a:tbl>
          </a:graphicData>
        </a:graphic>
      </p:graphicFrame>
    </p:spTree>
    <p:extLst>
      <p:ext uri="{BB962C8B-B14F-4D97-AF65-F5344CB8AC3E}">
        <p14:creationId xmlns:p14="http://schemas.microsoft.com/office/powerpoint/2010/main" val="121883550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3" y="118818"/>
            <a:ext cx="4729868"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graphicFrame>
        <p:nvGraphicFramePr>
          <p:cNvPr id="11" name="表格 3">
            <a:extLst>
              <a:ext uri="{FF2B5EF4-FFF2-40B4-BE49-F238E27FC236}">
                <a16:creationId xmlns:a16="http://schemas.microsoft.com/office/drawing/2014/main" id="{587EE6FF-BA30-470E-8A3A-1085ABD4F387}"/>
              </a:ext>
            </a:extLst>
          </p:cNvPr>
          <p:cNvGraphicFramePr>
            <a:graphicFrameLocks noGrp="1"/>
          </p:cNvGraphicFramePr>
          <p:nvPr>
            <p:extLst>
              <p:ext uri="{D42A27DB-BD31-4B8C-83A1-F6EECF244321}">
                <p14:modId xmlns:p14="http://schemas.microsoft.com/office/powerpoint/2010/main" val="1361443537"/>
              </p:ext>
            </p:extLst>
          </p:nvPr>
        </p:nvGraphicFramePr>
        <p:xfrm>
          <a:off x="480000" y="800816"/>
          <a:ext cx="11232000" cy="4236720"/>
        </p:xfrm>
        <a:graphic>
          <a:graphicData uri="http://schemas.openxmlformats.org/drawingml/2006/table">
            <a:tbl>
              <a:tblPr firstRow="1" bandRow="1">
                <a:tableStyleId>{5C22544A-7EE6-4342-B048-85BDC9FD1C3A}</a:tableStyleId>
              </a:tblPr>
              <a:tblGrid>
                <a:gridCol w="5616000">
                  <a:extLst>
                    <a:ext uri="{9D8B030D-6E8A-4147-A177-3AD203B41FA5}">
                      <a16:colId xmlns:a16="http://schemas.microsoft.com/office/drawing/2014/main" val="1951845510"/>
                    </a:ext>
                  </a:extLst>
                </a:gridCol>
                <a:gridCol w="5616000">
                  <a:extLst>
                    <a:ext uri="{9D8B030D-6E8A-4147-A177-3AD203B41FA5}">
                      <a16:colId xmlns:a16="http://schemas.microsoft.com/office/drawing/2014/main" val="254023970"/>
                    </a:ext>
                  </a:extLst>
                </a:gridCol>
              </a:tblGrid>
              <a:tr h="395832">
                <a:tc>
                  <a:txBody>
                    <a:bodyPr/>
                    <a:lstStyle/>
                    <a:p>
                      <a:pPr algn="ctr">
                        <a:lnSpc>
                          <a:spcPct val="100000"/>
                        </a:lnSpc>
                      </a:pPr>
                      <a:r>
                        <a:rPr lang="zh-CN" altLang="en-US" sz="2000" dirty="0">
                          <a:solidFill>
                            <a:schemeClr val="tx1"/>
                          </a:solidFill>
                          <a:latin typeface="微软雅黑" panose="020B0503020204020204" pitchFamily="34" charset="-122"/>
                          <a:ea typeface="微软雅黑" panose="020B0503020204020204" pitchFamily="34" charset="-122"/>
                        </a:rPr>
                        <a:t>修正前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CN" altLang="en-US" sz="2000" b="1" dirty="0">
                          <a:solidFill>
                            <a:schemeClr val="tx1"/>
                          </a:solidFill>
                          <a:latin typeface="微软雅黑" panose="020B0503020204020204" pitchFamily="34" charset="-122"/>
                          <a:ea typeface="微软雅黑" panose="020B0503020204020204" pitchFamily="34" charset="-122"/>
                        </a:rPr>
                        <a:t>修正后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321791"/>
                  </a:ext>
                </a:extLst>
              </a:tr>
              <a:tr h="1065701">
                <a:tc>
                  <a:txBody>
                    <a:bodyPr/>
                    <a:lstStyle/>
                    <a:p>
                      <a:pPr>
                        <a:lnSpc>
                          <a:spcPct val="100000"/>
                        </a:lnSpc>
                      </a:pPr>
                      <a:r>
                        <a:rPr lang="zh-CN" altLang="en-US" sz="1600" b="1" dirty="0">
                          <a:latin typeface="楷体" panose="02010609060101010101" pitchFamily="49" charset="-122"/>
                          <a:ea typeface="楷体" panose="02010609060101010101" pitchFamily="49" charset="-122"/>
                        </a:rPr>
                        <a:t>第七十条 负有安全生产监督管理职责的部门应当建立举报制度，公开举报电话、信箱或者电子邮件地址，受理有关安全生产的举报；受理的举报事项经调查核实后，应当形成书面材料；需要落实整改措施的，报经有关负责人签字并督促落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第七十三条</a:t>
                      </a:r>
                      <a:r>
                        <a:rPr lang="zh-CN" altLang="en-US" sz="1600" b="1" kern="1200" dirty="0">
                          <a:solidFill>
                            <a:schemeClr val="dk1"/>
                          </a:solidFill>
                          <a:latin typeface="楷体" panose="02010609060101010101" pitchFamily="49" charset="-122"/>
                          <a:ea typeface="楷体" panose="02010609060101010101" pitchFamily="49" charset="-122"/>
                          <a:cs typeface="+mn-cs"/>
                        </a:rPr>
                        <a:t> 负有安全生产监督管理职责的部门应当建立举报制度，公开举报电话、信箱或者电子邮件地址</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等网络举报平台</a:t>
                      </a:r>
                      <a:r>
                        <a:rPr lang="zh-CN" altLang="en-US" sz="1600" b="1" kern="1200" dirty="0">
                          <a:solidFill>
                            <a:schemeClr val="dk1"/>
                          </a:solidFill>
                          <a:latin typeface="楷体" panose="02010609060101010101" pitchFamily="49" charset="-122"/>
                          <a:ea typeface="楷体" panose="02010609060101010101" pitchFamily="49" charset="-122"/>
                          <a:cs typeface="+mn-cs"/>
                        </a:rPr>
                        <a:t>，受理有关安全生产的举报；受理的举报事项经调查核实后，应当形成书面材料；需要落实整改措施的，报经有关负责人签字并督促落实。</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对不属于本部门职责，需要由其他有关部门进行调查处理的，转交其他有关部门处理。</a:t>
                      </a:r>
                      <a:endParaRPr lang="en-US" altLang="zh-CN" sz="1600" b="1" u="heavy" kern="1200" baseline="0" dirty="0">
                        <a:solidFill>
                          <a:srgbClr val="C00000"/>
                        </a:solidFill>
                        <a:latin typeface="楷体" panose="02010609060101010101" pitchFamily="49" charset="-122"/>
                        <a:ea typeface="楷体" panose="02010609060101010101" pitchFamily="49" charset="-122"/>
                        <a:cs typeface="+mn-cs"/>
                      </a:endParaRPr>
                    </a:p>
                    <a:p>
                      <a:pPr marL="0" algn="l" defTabSz="914400" rtl="0" eaLnBrk="1" latinLnBrk="0" hangingPunct="1">
                        <a:lnSpc>
                          <a:spcPct val="100000"/>
                        </a:lnSpc>
                      </a:pPr>
                      <a:r>
                        <a:rPr lang="en-US" altLang="zh-CN" sz="1600" b="1" u="heavy" kern="1200" baseline="0" dirty="0">
                          <a:solidFill>
                            <a:srgbClr val="C00000"/>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涉及人员死亡的举报事项，应当由县级以上人民政府组织核查处理。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101970"/>
                  </a:ext>
                </a:extLst>
              </a:tr>
              <a:tr h="820678">
                <a:tc>
                  <a:txBody>
                    <a:bodyPr/>
                    <a:lstStyle/>
                    <a:p>
                      <a:pPr>
                        <a:lnSpc>
                          <a:spcPct val="100000"/>
                        </a:lnSpc>
                      </a:pPr>
                      <a:r>
                        <a:rPr lang="zh-CN" altLang="en-US" sz="1600" b="1" dirty="0">
                          <a:latin typeface="楷体" panose="02010609060101010101" pitchFamily="49" charset="-122"/>
                          <a:ea typeface="楷体" panose="02010609060101010101" pitchFamily="49" charset="-122"/>
                        </a:rPr>
                        <a:t>第七十一条 任何单位或者个人对事故隐患或者安全生产违法行为，均有权向负有安全生产监督管理职责的部门报告或者举报。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第七十四条</a:t>
                      </a:r>
                      <a:r>
                        <a:rPr lang="zh-CN" altLang="en-US" sz="1600" b="1" kern="1200" dirty="0">
                          <a:solidFill>
                            <a:schemeClr val="dk1"/>
                          </a:solidFill>
                          <a:latin typeface="楷体" panose="02010609060101010101" pitchFamily="49" charset="-122"/>
                          <a:ea typeface="楷体" panose="02010609060101010101" pitchFamily="49" charset="-122"/>
                          <a:cs typeface="+mn-cs"/>
                        </a:rPr>
                        <a:t> 任何单位或者个人对事故隐患或者安全生产违法行为，均有权向负有安全生产监督管理职责的部门报告或者举报。</a:t>
                      </a:r>
                      <a:endParaRPr lang="en-US" altLang="zh-CN" sz="1600" b="1" kern="1200" dirty="0">
                        <a:solidFill>
                          <a:schemeClr val="dk1"/>
                        </a:solidFill>
                        <a:latin typeface="楷体" panose="02010609060101010101" pitchFamily="49" charset="-122"/>
                        <a:ea typeface="楷体" panose="02010609060101010101" pitchFamily="49" charset="-122"/>
                        <a:cs typeface="+mn-cs"/>
                      </a:endParaRPr>
                    </a:p>
                    <a:p>
                      <a:pPr marL="0" algn="l" defTabSz="914400" rtl="0" eaLnBrk="1" latinLnBrk="0" hangingPunct="1">
                        <a:lnSpc>
                          <a:spcPct val="100000"/>
                        </a:lnSpc>
                      </a:pPr>
                      <a:r>
                        <a:rPr lang="en-US" altLang="zh-CN" sz="1600" b="1" u="heavy" kern="1200" baseline="0" dirty="0">
                          <a:solidFill>
                            <a:schemeClr val="dk1"/>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因安全生产违法行为造成重大事故隐患或者导致重大事故，致使国家利益或者社会公共利益受到侵害的，人民检察院可以根据民事诉讼法、行政诉讼法的相关规定提起公</a:t>
                      </a:r>
                    </a:p>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益诉讼。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7059442"/>
                  </a:ext>
                </a:extLst>
              </a:tr>
            </a:tbl>
          </a:graphicData>
        </a:graphic>
      </p:graphicFrame>
    </p:spTree>
    <p:extLst>
      <p:ext uri="{BB962C8B-B14F-4D97-AF65-F5344CB8AC3E}">
        <p14:creationId xmlns:p14="http://schemas.microsoft.com/office/powerpoint/2010/main" val="226382247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3" y="118818"/>
            <a:ext cx="4748034"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graphicFrame>
        <p:nvGraphicFramePr>
          <p:cNvPr id="11" name="表格 3">
            <a:extLst>
              <a:ext uri="{FF2B5EF4-FFF2-40B4-BE49-F238E27FC236}">
                <a16:creationId xmlns:a16="http://schemas.microsoft.com/office/drawing/2014/main" id="{587EE6FF-BA30-470E-8A3A-1085ABD4F387}"/>
              </a:ext>
            </a:extLst>
          </p:cNvPr>
          <p:cNvGraphicFramePr>
            <a:graphicFrameLocks noGrp="1"/>
          </p:cNvGraphicFramePr>
          <p:nvPr>
            <p:extLst>
              <p:ext uri="{D42A27DB-BD31-4B8C-83A1-F6EECF244321}">
                <p14:modId xmlns:p14="http://schemas.microsoft.com/office/powerpoint/2010/main" val="3881050960"/>
              </p:ext>
            </p:extLst>
          </p:nvPr>
        </p:nvGraphicFramePr>
        <p:xfrm>
          <a:off x="480000" y="995983"/>
          <a:ext cx="11232000" cy="3901440"/>
        </p:xfrm>
        <a:graphic>
          <a:graphicData uri="http://schemas.openxmlformats.org/drawingml/2006/table">
            <a:tbl>
              <a:tblPr firstRow="1" bandRow="1">
                <a:tableStyleId>{5C22544A-7EE6-4342-B048-85BDC9FD1C3A}</a:tableStyleId>
              </a:tblPr>
              <a:tblGrid>
                <a:gridCol w="5616000">
                  <a:extLst>
                    <a:ext uri="{9D8B030D-6E8A-4147-A177-3AD203B41FA5}">
                      <a16:colId xmlns:a16="http://schemas.microsoft.com/office/drawing/2014/main" val="1951845510"/>
                    </a:ext>
                  </a:extLst>
                </a:gridCol>
                <a:gridCol w="5616000">
                  <a:extLst>
                    <a:ext uri="{9D8B030D-6E8A-4147-A177-3AD203B41FA5}">
                      <a16:colId xmlns:a16="http://schemas.microsoft.com/office/drawing/2014/main" val="254023970"/>
                    </a:ext>
                  </a:extLst>
                </a:gridCol>
              </a:tblGrid>
              <a:tr h="395832">
                <a:tc>
                  <a:txBody>
                    <a:bodyPr/>
                    <a:lstStyle/>
                    <a:p>
                      <a:pPr algn="ctr">
                        <a:lnSpc>
                          <a:spcPct val="100000"/>
                        </a:lnSpc>
                      </a:pPr>
                      <a:r>
                        <a:rPr lang="zh-CN" altLang="en-US" sz="2000" dirty="0">
                          <a:solidFill>
                            <a:schemeClr val="tx1"/>
                          </a:solidFill>
                          <a:latin typeface="微软雅黑" panose="020B0503020204020204" pitchFamily="34" charset="-122"/>
                          <a:ea typeface="微软雅黑" panose="020B0503020204020204" pitchFamily="34" charset="-122"/>
                        </a:rPr>
                        <a:t>修正前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CN" altLang="en-US" sz="2000" b="1" dirty="0">
                          <a:solidFill>
                            <a:schemeClr val="tx1"/>
                          </a:solidFill>
                          <a:latin typeface="微软雅黑" panose="020B0503020204020204" pitchFamily="34" charset="-122"/>
                          <a:ea typeface="微软雅黑" panose="020B0503020204020204" pitchFamily="34" charset="-122"/>
                        </a:rPr>
                        <a:t>修正后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321791"/>
                  </a:ext>
                </a:extLst>
              </a:tr>
              <a:tr h="820678">
                <a:tc>
                  <a:txBody>
                    <a:bodyPr/>
                    <a:lstStyle/>
                    <a:p>
                      <a:pPr>
                        <a:lnSpc>
                          <a:spcPct val="100000"/>
                        </a:lnSpc>
                      </a:pPr>
                      <a:r>
                        <a:rPr lang="zh-CN" altLang="en-US" sz="1600" b="1" dirty="0">
                          <a:latin typeface="楷体" panose="02010609060101010101" pitchFamily="49" charset="-122"/>
                          <a:ea typeface="楷体" panose="02010609060101010101" pitchFamily="49" charset="-122"/>
                        </a:rPr>
                        <a:t>第七十五条 负有安全生产监督管理职责的部门应当建立安全生产违法行为信息库，如实记录生产经营单位的安全生产违法行为信息；对违法行为情节严重的生产经营单位，应当向社会公告，并通报行业主管部门、投资主管部门、国土资源主管部门、证券监督管理机构以及有关金融机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第七十八条</a:t>
                      </a:r>
                      <a:r>
                        <a:rPr lang="zh-CN" altLang="en-US" sz="1600" b="1" kern="1200" dirty="0">
                          <a:solidFill>
                            <a:schemeClr val="dk1"/>
                          </a:solidFill>
                          <a:latin typeface="楷体" panose="02010609060101010101" pitchFamily="49" charset="-122"/>
                          <a:ea typeface="楷体" panose="02010609060101010101" pitchFamily="49" charset="-122"/>
                          <a:cs typeface="+mn-cs"/>
                        </a:rPr>
                        <a:t> 负有安全生产监督管理职责的部门应当建立安全生产违法行为信息库，如实记录生产经营单位</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及其有关从业人员</a:t>
                      </a:r>
                      <a:r>
                        <a:rPr lang="zh-CN" altLang="en-US" sz="1600" b="1" kern="1200" dirty="0">
                          <a:solidFill>
                            <a:schemeClr val="dk1"/>
                          </a:solidFill>
                          <a:latin typeface="楷体" panose="02010609060101010101" pitchFamily="49" charset="-122"/>
                          <a:ea typeface="楷体" panose="02010609060101010101" pitchFamily="49" charset="-122"/>
                          <a:cs typeface="+mn-cs"/>
                        </a:rPr>
                        <a:t>的安全生产违法行为信息；对违法行为情节严重的生产经营单位</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及其有关从业人员</a:t>
                      </a:r>
                      <a:r>
                        <a:rPr lang="zh-CN" altLang="en-US" sz="1600" b="1" kern="1200" dirty="0">
                          <a:solidFill>
                            <a:schemeClr val="dk1"/>
                          </a:solidFill>
                          <a:latin typeface="楷体" panose="02010609060101010101" pitchFamily="49" charset="-122"/>
                          <a:ea typeface="楷体" panose="02010609060101010101" pitchFamily="49" charset="-122"/>
                          <a:cs typeface="+mn-cs"/>
                        </a:rPr>
                        <a:t>，应当</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及时</a:t>
                      </a:r>
                      <a:r>
                        <a:rPr lang="zh-CN" altLang="en-US" sz="1600" b="1" kern="1200" dirty="0">
                          <a:solidFill>
                            <a:schemeClr val="dk1"/>
                          </a:solidFill>
                          <a:latin typeface="楷体" panose="02010609060101010101" pitchFamily="49" charset="-122"/>
                          <a:ea typeface="楷体" panose="02010609060101010101" pitchFamily="49" charset="-122"/>
                          <a:cs typeface="+mn-cs"/>
                        </a:rPr>
                        <a:t>向社会公告，并通报行业主管部门、投资主管部门、</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自然资源主管部门、生态环境主管部门、</a:t>
                      </a:r>
                      <a:r>
                        <a:rPr lang="zh-CN" altLang="en-US" sz="1600" b="1" kern="1200" dirty="0">
                          <a:solidFill>
                            <a:schemeClr val="dk1"/>
                          </a:solidFill>
                          <a:latin typeface="楷体" panose="02010609060101010101" pitchFamily="49" charset="-122"/>
                          <a:ea typeface="楷体" panose="02010609060101010101" pitchFamily="49" charset="-122"/>
                          <a:cs typeface="+mn-cs"/>
                        </a:rPr>
                        <a:t>证券监督管理机构以及有关金融机构。</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有关部门和机构应当对存在失信行为的生产经营单位及其有关从业人员采取加大执法检查频次、暂停项目审批、上调有关保险费率、行业或者职业禁入等联合惩戒措施，并向社会公示。</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负有安全生产监督管理职责的部门应当加强对生产经营单位行政处罚信息的及时归集、共享、应用和公开，对生产经营单位作出处罚决定后七个工作日内在监督管理部门公示系统予以公开曝光，强化对违法失信生产经营单位及其有关从业人员的社会监督，提高全社会安全生产诚信水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3535857"/>
                  </a:ext>
                </a:extLst>
              </a:tr>
            </a:tbl>
          </a:graphicData>
        </a:graphic>
      </p:graphicFrame>
    </p:spTree>
    <p:extLst>
      <p:ext uri="{BB962C8B-B14F-4D97-AF65-F5344CB8AC3E}">
        <p14:creationId xmlns:p14="http://schemas.microsoft.com/office/powerpoint/2010/main" val="5629935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p:cNvSpPr/>
          <p:nvPr/>
        </p:nvSpPr>
        <p:spPr>
          <a:xfrm flipH="1" flipV="1">
            <a:off x="-1" y="0"/>
            <a:ext cx="5835316" cy="6858000"/>
          </a:xfrm>
          <a:custGeom>
            <a:avLst/>
            <a:gdLst>
              <a:gd name="connsiteX0" fmla="*/ 1390188 w 5309163"/>
              <a:gd name="connsiteY0" fmla="*/ 0 h 6858000"/>
              <a:gd name="connsiteX1" fmla="*/ 5309163 w 5309163"/>
              <a:gd name="connsiteY1" fmla="*/ 0 h 6858000"/>
              <a:gd name="connsiteX2" fmla="*/ 5309163 w 5309163"/>
              <a:gd name="connsiteY2" fmla="*/ 6858000 h 6858000"/>
              <a:gd name="connsiteX3" fmla="*/ 0 w 5309163"/>
              <a:gd name="connsiteY3" fmla="*/ 6858000 h 6858000"/>
              <a:gd name="connsiteX4" fmla="*/ 1390188 w 530916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163" h="6858000">
                <a:moveTo>
                  <a:pt x="1390188" y="0"/>
                </a:moveTo>
                <a:lnTo>
                  <a:pt x="5309163" y="0"/>
                </a:lnTo>
                <a:lnTo>
                  <a:pt x="5309163" y="6858000"/>
                </a:lnTo>
                <a:lnTo>
                  <a:pt x="0" y="6858000"/>
                </a:lnTo>
                <a:lnTo>
                  <a:pt x="1390188" y="0"/>
                </a:lnTo>
                <a:close/>
              </a:path>
            </a:pathLst>
          </a:cu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4" name="组合 3"/>
          <p:cNvGrpSpPr/>
          <p:nvPr/>
        </p:nvGrpSpPr>
        <p:grpSpPr>
          <a:xfrm flipV="1">
            <a:off x="5099633" y="481734"/>
            <a:ext cx="6690676" cy="927333"/>
            <a:chOff x="3555935" y="555604"/>
            <a:chExt cx="6690676" cy="927333"/>
          </a:xfrm>
        </p:grpSpPr>
        <p:grpSp>
          <p:nvGrpSpPr>
            <p:cNvPr id="2" name="组合 1"/>
            <p:cNvGrpSpPr/>
            <p:nvPr/>
          </p:nvGrpSpPr>
          <p:grpSpPr>
            <a:xfrm flipH="1">
              <a:off x="3555935" y="555604"/>
              <a:ext cx="6690676" cy="927333"/>
              <a:chOff x="-3895138" y="1627849"/>
              <a:chExt cx="13780686" cy="1910014"/>
            </a:xfrm>
          </p:grpSpPr>
          <p:sp>
            <p:nvSpPr>
              <p:cNvPr id="17" name="等腰三角形 16"/>
              <p:cNvSpPr/>
              <p:nvPr/>
            </p:nvSpPr>
            <p:spPr>
              <a:xfrm rot="20490178">
                <a:off x="8192231" y="2303992"/>
                <a:ext cx="1537295" cy="1233871"/>
              </a:xfrm>
              <a:prstGeom prst="triangle">
                <a:avLst>
                  <a:gd name="adj" fmla="val 50438"/>
                </a:avLst>
              </a:prstGeom>
              <a:solidFill>
                <a:srgbClr val="D6AD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任意多边形: 形状 15"/>
              <p:cNvSpPr/>
              <p:nvPr/>
            </p:nvSpPr>
            <p:spPr>
              <a:xfrm>
                <a:off x="-3895138" y="1627849"/>
                <a:ext cx="13780686" cy="1627188"/>
              </a:xfrm>
              <a:custGeom>
                <a:avLst/>
                <a:gdLst>
                  <a:gd name="connsiteX0" fmla="*/ 750491 w 7927058"/>
                  <a:gd name="connsiteY0" fmla="*/ 0 h 1500982"/>
                  <a:gd name="connsiteX1" fmla="*/ 2547079 w 7927058"/>
                  <a:gd name="connsiteY1" fmla="*/ 0 h 1500982"/>
                  <a:gd name="connsiteX2" fmla="*/ 6130470 w 7927058"/>
                  <a:gd name="connsiteY2" fmla="*/ 0 h 1500982"/>
                  <a:gd name="connsiteX3" fmla="*/ 7927058 w 7927058"/>
                  <a:gd name="connsiteY3" fmla="*/ 0 h 1500982"/>
                  <a:gd name="connsiteX4" fmla="*/ 7927058 w 7927058"/>
                  <a:gd name="connsiteY4" fmla="*/ 1500982 h 1500982"/>
                  <a:gd name="connsiteX5" fmla="*/ 6130470 w 7927058"/>
                  <a:gd name="connsiteY5" fmla="*/ 1500982 h 1500982"/>
                  <a:gd name="connsiteX6" fmla="*/ 6130470 w 7927058"/>
                  <a:gd name="connsiteY6" fmla="*/ 1500982 h 1500982"/>
                  <a:gd name="connsiteX7" fmla="*/ 750491 w 7927058"/>
                  <a:gd name="connsiteY7" fmla="*/ 1500981 h 1500982"/>
                  <a:gd name="connsiteX8" fmla="*/ 3875 w 7927058"/>
                  <a:gd name="connsiteY8" fmla="*/ 827223 h 1500982"/>
                  <a:gd name="connsiteX9" fmla="*/ 0 w 7927058"/>
                  <a:gd name="connsiteY9" fmla="*/ 750491 h 1500982"/>
                  <a:gd name="connsiteX10" fmla="*/ 3875 w 7927058"/>
                  <a:gd name="connsiteY10" fmla="*/ 673758 h 1500982"/>
                  <a:gd name="connsiteX11" fmla="*/ 750491 w 7927058"/>
                  <a:gd name="connsiteY11" fmla="*/ 0 h 150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7058" h="1500982">
                    <a:moveTo>
                      <a:pt x="750491" y="0"/>
                    </a:moveTo>
                    <a:lnTo>
                      <a:pt x="2547079" y="0"/>
                    </a:lnTo>
                    <a:lnTo>
                      <a:pt x="6130470" y="0"/>
                    </a:lnTo>
                    <a:lnTo>
                      <a:pt x="7927058" y="0"/>
                    </a:lnTo>
                    <a:lnTo>
                      <a:pt x="7927058" y="1500982"/>
                    </a:lnTo>
                    <a:lnTo>
                      <a:pt x="6130470" y="1500982"/>
                    </a:lnTo>
                    <a:lnTo>
                      <a:pt x="6130470" y="1500982"/>
                    </a:lnTo>
                    <a:lnTo>
                      <a:pt x="750491" y="1500981"/>
                    </a:lnTo>
                    <a:cubicBezTo>
                      <a:pt x="361911" y="1500981"/>
                      <a:pt x="42307" y="1205663"/>
                      <a:pt x="3875" y="827223"/>
                    </a:cubicBezTo>
                    <a:lnTo>
                      <a:pt x="0" y="750491"/>
                    </a:lnTo>
                    <a:lnTo>
                      <a:pt x="3875" y="673758"/>
                    </a:lnTo>
                    <a:cubicBezTo>
                      <a:pt x="42307" y="295318"/>
                      <a:pt x="361911" y="0"/>
                      <a:pt x="750491" y="0"/>
                    </a:cubicBezTo>
                    <a:close/>
                  </a:path>
                </a:pathLst>
              </a:custGeom>
              <a:solidFill>
                <a:srgbClr val="FFCC00"/>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4" name="矩形 53"/>
            <p:cNvSpPr/>
            <p:nvPr/>
          </p:nvSpPr>
          <p:spPr>
            <a:xfrm rot="10800000">
              <a:off x="4191652" y="706797"/>
              <a:ext cx="5721900" cy="500137"/>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chemeClr val="tx1">
                      <a:lumMod val="75000"/>
                      <a:lumOff val="25000"/>
                    </a:schemeClr>
                  </a:solidFill>
                  <a:ea typeface="微软雅黑" panose="020B0503020204020204" pitchFamily="34" charset="-122"/>
                  <a:cs typeface="+mn-ea"/>
                </a:rPr>
                <a:t>01/《</a:t>
              </a:r>
              <a:r>
                <a:rPr lang="zh-CN" altLang="en-US" sz="2800" b="1" dirty="0">
                  <a:solidFill>
                    <a:schemeClr val="tx1">
                      <a:lumMod val="75000"/>
                      <a:lumOff val="25000"/>
                    </a:schemeClr>
                  </a:solidFill>
                  <a:ea typeface="微软雅黑" panose="020B0503020204020204" pitchFamily="34" charset="-122"/>
                  <a:cs typeface="+mn-ea"/>
                </a:rPr>
                <a:t>安全生产法</a:t>
              </a:r>
              <a:r>
                <a:rPr lang="en-US" altLang="zh-CN" sz="2800" b="1" dirty="0">
                  <a:solidFill>
                    <a:schemeClr val="tx1">
                      <a:lumMod val="75000"/>
                      <a:lumOff val="25000"/>
                    </a:schemeClr>
                  </a:solidFill>
                  <a:ea typeface="微软雅黑" panose="020B0503020204020204" pitchFamily="34" charset="-122"/>
                  <a:cs typeface="+mn-ea"/>
                </a:rPr>
                <a:t>》</a:t>
              </a:r>
              <a:r>
                <a:rPr lang="zh-CN" altLang="en-US" sz="2800" b="1" dirty="0">
                  <a:solidFill>
                    <a:schemeClr val="tx1">
                      <a:lumMod val="75000"/>
                      <a:lumOff val="25000"/>
                    </a:schemeClr>
                  </a:solidFill>
                  <a:ea typeface="微软雅黑" panose="020B0503020204020204" pitchFamily="34" charset="-122"/>
                  <a:cs typeface="+mn-ea"/>
                </a:rPr>
                <a:t>修正背景与历程</a:t>
              </a:r>
              <a:endParaRPr lang="en-GB" altLang="zh-CN" sz="2800" b="1" dirty="0">
                <a:solidFill>
                  <a:schemeClr val="tx1">
                    <a:lumMod val="75000"/>
                    <a:lumOff val="25000"/>
                  </a:schemeClr>
                </a:solidFill>
                <a:ea typeface="微软雅黑" panose="020B0503020204020204" pitchFamily="34" charset="-122"/>
                <a:cs typeface="+mn-ea"/>
              </a:endParaRPr>
            </a:p>
          </p:txBody>
        </p:sp>
      </p:grpSp>
      <p:grpSp>
        <p:nvGrpSpPr>
          <p:cNvPr id="5" name="组合 4"/>
          <p:cNvGrpSpPr/>
          <p:nvPr/>
        </p:nvGrpSpPr>
        <p:grpSpPr>
          <a:xfrm flipV="1">
            <a:off x="4780797" y="2048654"/>
            <a:ext cx="7009512" cy="927333"/>
            <a:chOff x="3792679" y="1681326"/>
            <a:chExt cx="7100346" cy="927333"/>
          </a:xfrm>
        </p:grpSpPr>
        <p:grpSp>
          <p:nvGrpSpPr>
            <p:cNvPr id="24" name="组合 23"/>
            <p:cNvGrpSpPr/>
            <p:nvPr/>
          </p:nvGrpSpPr>
          <p:grpSpPr>
            <a:xfrm flipH="1">
              <a:off x="3792679" y="1681326"/>
              <a:ext cx="7100346" cy="927333"/>
              <a:chOff x="-4738929" y="1627849"/>
              <a:chExt cx="14624477" cy="1910014"/>
            </a:xfrm>
          </p:grpSpPr>
          <p:sp>
            <p:nvSpPr>
              <p:cNvPr id="25" name="等腰三角形 24"/>
              <p:cNvSpPr/>
              <p:nvPr/>
            </p:nvSpPr>
            <p:spPr>
              <a:xfrm rot="20490178">
                <a:off x="8192231" y="2303992"/>
                <a:ext cx="1537295" cy="1233871"/>
              </a:xfrm>
              <a:prstGeom prst="triangle">
                <a:avLst>
                  <a:gd name="adj" fmla="val 50438"/>
                </a:avLst>
              </a:prstGeom>
              <a:solidFill>
                <a:srgbClr val="D6AD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任意多边形: 形状 25"/>
              <p:cNvSpPr/>
              <p:nvPr/>
            </p:nvSpPr>
            <p:spPr>
              <a:xfrm>
                <a:off x="-4738929" y="1627849"/>
                <a:ext cx="14624477" cy="1627188"/>
              </a:xfrm>
              <a:custGeom>
                <a:avLst/>
                <a:gdLst>
                  <a:gd name="connsiteX0" fmla="*/ 750491 w 7927058"/>
                  <a:gd name="connsiteY0" fmla="*/ 0 h 1500982"/>
                  <a:gd name="connsiteX1" fmla="*/ 2547079 w 7927058"/>
                  <a:gd name="connsiteY1" fmla="*/ 0 h 1500982"/>
                  <a:gd name="connsiteX2" fmla="*/ 6130470 w 7927058"/>
                  <a:gd name="connsiteY2" fmla="*/ 0 h 1500982"/>
                  <a:gd name="connsiteX3" fmla="*/ 7927058 w 7927058"/>
                  <a:gd name="connsiteY3" fmla="*/ 0 h 1500982"/>
                  <a:gd name="connsiteX4" fmla="*/ 7927058 w 7927058"/>
                  <a:gd name="connsiteY4" fmla="*/ 1500982 h 1500982"/>
                  <a:gd name="connsiteX5" fmla="*/ 6130470 w 7927058"/>
                  <a:gd name="connsiteY5" fmla="*/ 1500982 h 1500982"/>
                  <a:gd name="connsiteX6" fmla="*/ 6130470 w 7927058"/>
                  <a:gd name="connsiteY6" fmla="*/ 1500982 h 1500982"/>
                  <a:gd name="connsiteX7" fmla="*/ 750491 w 7927058"/>
                  <a:gd name="connsiteY7" fmla="*/ 1500981 h 1500982"/>
                  <a:gd name="connsiteX8" fmla="*/ 3875 w 7927058"/>
                  <a:gd name="connsiteY8" fmla="*/ 827223 h 1500982"/>
                  <a:gd name="connsiteX9" fmla="*/ 0 w 7927058"/>
                  <a:gd name="connsiteY9" fmla="*/ 750491 h 1500982"/>
                  <a:gd name="connsiteX10" fmla="*/ 3875 w 7927058"/>
                  <a:gd name="connsiteY10" fmla="*/ 673758 h 1500982"/>
                  <a:gd name="connsiteX11" fmla="*/ 750491 w 7927058"/>
                  <a:gd name="connsiteY11" fmla="*/ 0 h 150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7058" h="1500982">
                    <a:moveTo>
                      <a:pt x="750491" y="0"/>
                    </a:moveTo>
                    <a:lnTo>
                      <a:pt x="2547079" y="0"/>
                    </a:lnTo>
                    <a:lnTo>
                      <a:pt x="6130470" y="0"/>
                    </a:lnTo>
                    <a:lnTo>
                      <a:pt x="7927058" y="0"/>
                    </a:lnTo>
                    <a:lnTo>
                      <a:pt x="7927058" y="1500982"/>
                    </a:lnTo>
                    <a:lnTo>
                      <a:pt x="6130470" y="1500982"/>
                    </a:lnTo>
                    <a:lnTo>
                      <a:pt x="6130470" y="1500982"/>
                    </a:lnTo>
                    <a:lnTo>
                      <a:pt x="750491" y="1500981"/>
                    </a:lnTo>
                    <a:cubicBezTo>
                      <a:pt x="361911" y="1500981"/>
                      <a:pt x="42307" y="1205663"/>
                      <a:pt x="3875" y="827223"/>
                    </a:cubicBezTo>
                    <a:lnTo>
                      <a:pt x="0" y="750491"/>
                    </a:lnTo>
                    <a:lnTo>
                      <a:pt x="3875" y="673758"/>
                    </a:lnTo>
                    <a:cubicBezTo>
                      <a:pt x="42307" y="295318"/>
                      <a:pt x="361911" y="0"/>
                      <a:pt x="750491" y="0"/>
                    </a:cubicBezTo>
                    <a:close/>
                  </a:path>
                </a:pathLst>
              </a:custGeom>
              <a:solidFill>
                <a:srgbClr val="FFCC00"/>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5" name="矩形 54"/>
            <p:cNvSpPr/>
            <p:nvPr/>
          </p:nvSpPr>
          <p:spPr>
            <a:xfrm rot="10800000">
              <a:off x="4369780" y="1815416"/>
              <a:ext cx="6038796" cy="500137"/>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chemeClr val="tx1">
                      <a:lumMod val="75000"/>
                      <a:lumOff val="25000"/>
                    </a:schemeClr>
                  </a:solidFill>
                  <a:ea typeface="微软雅黑" panose="020B0503020204020204" pitchFamily="34" charset="-122"/>
                  <a:cs typeface="+mn-ea"/>
                </a:rPr>
                <a:t>02/</a:t>
              </a:r>
              <a:r>
                <a:rPr lang="zh-CN" altLang="en-US" sz="2800" b="1" dirty="0">
                  <a:solidFill>
                    <a:schemeClr val="tx1">
                      <a:lumMod val="75000"/>
                      <a:lumOff val="25000"/>
                    </a:schemeClr>
                  </a:solidFill>
                  <a:ea typeface="微软雅黑" panose="020B0503020204020204" pitchFamily="34" charset="-122"/>
                  <a:cs typeface="+mn-ea"/>
                </a:rPr>
                <a:t>新</a:t>
              </a:r>
              <a:r>
                <a:rPr lang="en-US" altLang="zh-CN" sz="2800" b="1" dirty="0">
                  <a:solidFill>
                    <a:schemeClr val="tx1">
                      <a:lumMod val="75000"/>
                      <a:lumOff val="25000"/>
                    </a:schemeClr>
                  </a:solidFill>
                  <a:ea typeface="微软雅黑" panose="020B0503020204020204" pitchFamily="34" charset="-122"/>
                  <a:cs typeface="+mn-ea"/>
                </a:rPr>
                <a:t>《</a:t>
              </a:r>
              <a:r>
                <a:rPr lang="zh-CN" altLang="en-US" sz="2800" b="1" dirty="0">
                  <a:solidFill>
                    <a:schemeClr val="tx1">
                      <a:lumMod val="75000"/>
                      <a:lumOff val="25000"/>
                    </a:schemeClr>
                  </a:solidFill>
                  <a:ea typeface="微软雅黑" panose="020B0503020204020204" pitchFamily="34" charset="-122"/>
                  <a:cs typeface="+mn-ea"/>
                </a:rPr>
                <a:t>安全生产法</a:t>
              </a:r>
              <a:r>
                <a:rPr lang="en-US" altLang="zh-CN" sz="2800" b="1" dirty="0">
                  <a:solidFill>
                    <a:schemeClr val="tx1">
                      <a:lumMod val="75000"/>
                      <a:lumOff val="25000"/>
                    </a:schemeClr>
                  </a:solidFill>
                  <a:ea typeface="微软雅黑" panose="020B0503020204020204" pitchFamily="34" charset="-122"/>
                  <a:cs typeface="+mn-ea"/>
                </a:rPr>
                <a:t>》</a:t>
              </a:r>
              <a:r>
                <a:rPr lang="zh-CN" altLang="en-US" sz="2800" b="1" dirty="0">
                  <a:solidFill>
                    <a:schemeClr val="tx1">
                      <a:lumMod val="75000"/>
                      <a:lumOff val="25000"/>
                    </a:schemeClr>
                  </a:solidFill>
                  <a:ea typeface="微软雅黑" panose="020B0503020204020204" pitchFamily="34" charset="-122"/>
                  <a:cs typeface="+mn-ea"/>
                </a:rPr>
                <a:t>概览</a:t>
              </a:r>
              <a:endParaRPr lang="en-GB" altLang="zh-CN" sz="2800" b="1" dirty="0">
                <a:solidFill>
                  <a:schemeClr val="tx1">
                    <a:lumMod val="75000"/>
                    <a:lumOff val="25000"/>
                  </a:schemeClr>
                </a:solidFill>
                <a:ea typeface="微软雅黑" panose="020B0503020204020204" pitchFamily="34" charset="-122"/>
                <a:cs typeface="+mn-ea"/>
              </a:endParaRPr>
            </a:p>
          </p:txBody>
        </p:sp>
      </p:grpSp>
      <p:sp>
        <p:nvSpPr>
          <p:cNvPr id="23" name="Text Placeholder 4"/>
          <p:cNvSpPr txBox="1"/>
          <p:nvPr/>
        </p:nvSpPr>
        <p:spPr>
          <a:xfrm>
            <a:off x="1364728" y="1906678"/>
            <a:ext cx="1128604" cy="2529605"/>
          </a:xfrm>
          <a:prstGeom prst="rect">
            <a:avLst/>
          </a:prstGeom>
        </p:spPr>
        <p:txBody>
          <a:bodyPr vert="eaVert"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a:buNone/>
            </a:pPr>
            <a:r>
              <a:rPr lang="zh-CN" altLang="en-US" sz="6000" b="1" dirty="0">
                <a:solidFill>
                  <a:schemeClr val="bg1"/>
                </a:solidFill>
                <a:ea typeface="微软雅黑" panose="020B0503020204020204" pitchFamily="34" charset="-122"/>
                <a:cs typeface="+mn-ea"/>
              </a:rPr>
              <a:t>目录</a:t>
            </a:r>
            <a:endParaRPr lang="en-GB" sz="4000" b="1" dirty="0">
              <a:solidFill>
                <a:schemeClr val="bg1"/>
              </a:solidFill>
              <a:ea typeface="微软雅黑" panose="020B0503020204020204" pitchFamily="34" charset="-122"/>
              <a:cs typeface="+mn-ea"/>
            </a:endParaRPr>
          </a:p>
        </p:txBody>
      </p:sp>
      <p:sp>
        <p:nvSpPr>
          <p:cNvPr id="3" name="矩形 2"/>
          <p:cNvSpPr/>
          <p:nvPr/>
        </p:nvSpPr>
        <p:spPr>
          <a:xfrm>
            <a:off x="2438505" y="2485857"/>
            <a:ext cx="677108" cy="2308324"/>
          </a:xfrm>
          <a:prstGeom prst="rect">
            <a:avLst/>
          </a:prstGeom>
        </p:spPr>
        <p:txBody>
          <a:bodyPr vert="eaVert" wrap="square">
            <a:spAutoFit/>
          </a:bodyPr>
          <a:lstStyle/>
          <a:p>
            <a:pPr algn="dist"/>
            <a:r>
              <a:rPr lang="en-US" altLang="zh-CN" sz="3200" b="1" dirty="0">
                <a:solidFill>
                  <a:schemeClr val="bg1"/>
                </a:solidFill>
                <a:ea typeface="微软雅黑" panose="020B0503020204020204" pitchFamily="34" charset="-122"/>
                <a:cs typeface="+mn-ea"/>
              </a:rPr>
              <a:t>Contents</a:t>
            </a:r>
            <a:endParaRPr lang="zh-CN" altLang="en-US" sz="3200" dirty="0">
              <a:ea typeface="微软雅黑" panose="020B0503020204020204" pitchFamily="34" charset="-122"/>
            </a:endParaRPr>
          </a:p>
        </p:txBody>
      </p:sp>
      <p:grpSp>
        <p:nvGrpSpPr>
          <p:cNvPr id="33" name="组合 32">
            <a:extLst>
              <a:ext uri="{FF2B5EF4-FFF2-40B4-BE49-F238E27FC236}">
                <a16:creationId xmlns:a16="http://schemas.microsoft.com/office/drawing/2014/main" id="{8FF1FAAC-AF4E-49BE-9C7C-11BBC875A749}"/>
              </a:ext>
            </a:extLst>
          </p:cNvPr>
          <p:cNvGrpSpPr/>
          <p:nvPr/>
        </p:nvGrpSpPr>
        <p:grpSpPr>
          <a:xfrm flipV="1">
            <a:off x="4447738" y="3640019"/>
            <a:ext cx="7009512" cy="927333"/>
            <a:chOff x="3792679" y="1681326"/>
            <a:chExt cx="7100346" cy="927333"/>
          </a:xfrm>
        </p:grpSpPr>
        <p:grpSp>
          <p:nvGrpSpPr>
            <p:cNvPr id="34" name="组合 33">
              <a:extLst>
                <a:ext uri="{FF2B5EF4-FFF2-40B4-BE49-F238E27FC236}">
                  <a16:creationId xmlns:a16="http://schemas.microsoft.com/office/drawing/2014/main" id="{BAF6E77A-9DFD-4A36-8768-87D75A631134}"/>
                </a:ext>
              </a:extLst>
            </p:cNvPr>
            <p:cNvGrpSpPr/>
            <p:nvPr/>
          </p:nvGrpSpPr>
          <p:grpSpPr>
            <a:xfrm flipH="1">
              <a:off x="3792679" y="1681326"/>
              <a:ext cx="7100346" cy="927333"/>
              <a:chOff x="-4738929" y="1627849"/>
              <a:chExt cx="14624477" cy="1910014"/>
            </a:xfrm>
          </p:grpSpPr>
          <p:sp>
            <p:nvSpPr>
              <p:cNvPr id="37" name="等腰三角形 36">
                <a:extLst>
                  <a:ext uri="{FF2B5EF4-FFF2-40B4-BE49-F238E27FC236}">
                    <a16:creationId xmlns:a16="http://schemas.microsoft.com/office/drawing/2014/main" id="{34C5DA09-AEF6-4B4F-9504-8EF311F78690}"/>
                  </a:ext>
                </a:extLst>
              </p:cNvPr>
              <p:cNvSpPr/>
              <p:nvPr/>
            </p:nvSpPr>
            <p:spPr>
              <a:xfrm rot="20490178">
                <a:off x="8192231" y="2303992"/>
                <a:ext cx="1537295" cy="1233871"/>
              </a:xfrm>
              <a:prstGeom prst="triangle">
                <a:avLst>
                  <a:gd name="adj" fmla="val 50438"/>
                </a:avLst>
              </a:prstGeom>
              <a:solidFill>
                <a:srgbClr val="D6AD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8" name="任意多边形: 形状 37">
                <a:extLst>
                  <a:ext uri="{FF2B5EF4-FFF2-40B4-BE49-F238E27FC236}">
                    <a16:creationId xmlns:a16="http://schemas.microsoft.com/office/drawing/2014/main" id="{2ACD1035-7B2C-43A1-881F-4892272A0D7A}"/>
                  </a:ext>
                </a:extLst>
              </p:cNvPr>
              <p:cNvSpPr/>
              <p:nvPr/>
            </p:nvSpPr>
            <p:spPr>
              <a:xfrm>
                <a:off x="-4738929" y="1627849"/>
                <a:ext cx="14624477" cy="1627188"/>
              </a:xfrm>
              <a:custGeom>
                <a:avLst/>
                <a:gdLst>
                  <a:gd name="connsiteX0" fmla="*/ 750491 w 7927058"/>
                  <a:gd name="connsiteY0" fmla="*/ 0 h 1500982"/>
                  <a:gd name="connsiteX1" fmla="*/ 2547079 w 7927058"/>
                  <a:gd name="connsiteY1" fmla="*/ 0 h 1500982"/>
                  <a:gd name="connsiteX2" fmla="*/ 6130470 w 7927058"/>
                  <a:gd name="connsiteY2" fmla="*/ 0 h 1500982"/>
                  <a:gd name="connsiteX3" fmla="*/ 7927058 w 7927058"/>
                  <a:gd name="connsiteY3" fmla="*/ 0 h 1500982"/>
                  <a:gd name="connsiteX4" fmla="*/ 7927058 w 7927058"/>
                  <a:gd name="connsiteY4" fmla="*/ 1500982 h 1500982"/>
                  <a:gd name="connsiteX5" fmla="*/ 6130470 w 7927058"/>
                  <a:gd name="connsiteY5" fmla="*/ 1500982 h 1500982"/>
                  <a:gd name="connsiteX6" fmla="*/ 6130470 w 7927058"/>
                  <a:gd name="connsiteY6" fmla="*/ 1500982 h 1500982"/>
                  <a:gd name="connsiteX7" fmla="*/ 750491 w 7927058"/>
                  <a:gd name="connsiteY7" fmla="*/ 1500981 h 1500982"/>
                  <a:gd name="connsiteX8" fmla="*/ 3875 w 7927058"/>
                  <a:gd name="connsiteY8" fmla="*/ 827223 h 1500982"/>
                  <a:gd name="connsiteX9" fmla="*/ 0 w 7927058"/>
                  <a:gd name="connsiteY9" fmla="*/ 750491 h 1500982"/>
                  <a:gd name="connsiteX10" fmla="*/ 3875 w 7927058"/>
                  <a:gd name="connsiteY10" fmla="*/ 673758 h 1500982"/>
                  <a:gd name="connsiteX11" fmla="*/ 750491 w 7927058"/>
                  <a:gd name="connsiteY11" fmla="*/ 0 h 150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7058" h="1500982">
                    <a:moveTo>
                      <a:pt x="750491" y="0"/>
                    </a:moveTo>
                    <a:lnTo>
                      <a:pt x="2547079" y="0"/>
                    </a:lnTo>
                    <a:lnTo>
                      <a:pt x="6130470" y="0"/>
                    </a:lnTo>
                    <a:lnTo>
                      <a:pt x="7927058" y="0"/>
                    </a:lnTo>
                    <a:lnTo>
                      <a:pt x="7927058" y="1500982"/>
                    </a:lnTo>
                    <a:lnTo>
                      <a:pt x="6130470" y="1500982"/>
                    </a:lnTo>
                    <a:lnTo>
                      <a:pt x="6130470" y="1500982"/>
                    </a:lnTo>
                    <a:lnTo>
                      <a:pt x="750491" y="1500981"/>
                    </a:lnTo>
                    <a:cubicBezTo>
                      <a:pt x="361911" y="1500981"/>
                      <a:pt x="42307" y="1205663"/>
                      <a:pt x="3875" y="827223"/>
                    </a:cubicBezTo>
                    <a:lnTo>
                      <a:pt x="0" y="750491"/>
                    </a:lnTo>
                    <a:lnTo>
                      <a:pt x="3875" y="673758"/>
                    </a:lnTo>
                    <a:cubicBezTo>
                      <a:pt x="42307" y="295318"/>
                      <a:pt x="361911" y="0"/>
                      <a:pt x="750491" y="0"/>
                    </a:cubicBezTo>
                    <a:close/>
                  </a:path>
                </a:pathLst>
              </a:custGeom>
              <a:solidFill>
                <a:srgbClr val="FFCC00"/>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6" name="矩形 35">
              <a:extLst>
                <a:ext uri="{FF2B5EF4-FFF2-40B4-BE49-F238E27FC236}">
                  <a16:creationId xmlns:a16="http://schemas.microsoft.com/office/drawing/2014/main" id="{3E599980-DF31-432E-B3F9-598305A57895}"/>
                </a:ext>
              </a:extLst>
            </p:cNvPr>
            <p:cNvSpPr/>
            <p:nvPr/>
          </p:nvSpPr>
          <p:spPr>
            <a:xfrm rot="10800000">
              <a:off x="4369779" y="1815416"/>
              <a:ext cx="6308552" cy="500137"/>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chemeClr val="tx1">
                      <a:lumMod val="75000"/>
                      <a:lumOff val="25000"/>
                    </a:schemeClr>
                  </a:solidFill>
                  <a:ea typeface="微软雅黑" panose="020B0503020204020204" pitchFamily="34" charset="-122"/>
                  <a:cs typeface="+mn-ea"/>
                </a:rPr>
                <a:t>03/《</a:t>
              </a:r>
              <a:r>
                <a:rPr lang="zh-CN" altLang="en-US" sz="2800" b="1" dirty="0">
                  <a:solidFill>
                    <a:schemeClr val="tx1">
                      <a:lumMod val="75000"/>
                      <a:lumOff val="25000"/>
                    </a:schemeClr>
                  </a:solidFill>
                  <a:ea typeface="微软雅黑" panose="020B0503020204020204" pitchFamily="34" charset="-122"/>
                  <a:cs typeface="+mn-ea"/>
                </a:rPr>
                <a:t>安全生产法</a:t>
              </a:r>
              <a:r>
                <a:rPr lang="en-US" altLang="zh-CN" sz="2800" b="1" dirty="0">
                  <a:solidFill>
                    <a:schemeClr val="tx1">
                      <a:lumMod val="75000"/>
                      <a:lumOff val="25000"/>
                    </a:schemeClr>
                  </a:solidFill>
                  <a:ea typeface="微软雅黑" panose="020B0503020204020204" pitchFamily="34" charset="-122"/>
                  <a:cs typeface="+mn-ea"/>
                </a:rPr>
                <a:t>》</a:t>
              </a:r>
              <a:r>
                <a:rPr lang="zh-CN" altLang="en-US" sz="2800" b="1" dirty="0">
                  <a:solidFill>
                    <a:schemeClr val="tx1">
                      <a:lumMod val="75000"/>
                      <a:lumOff val="25000"/>
                    </a:schemeClr>
                  </a:solidFill>
                  <a:ea typeface="微软雅黑" panose="020B0503020204020204" pitchFamily="34" charset="-122"/>
                  <a:cs typeface="+mn-ea"/>
                </a:rPr>
                <a:t>修正内容新旧对照</a:t>
              </a:r>
              <a:endParaRPr lang="en-GB" altLang="zh-CN" sz="2800" b="1" dirty="0">
                <a:solidFill>
                  <a:schemeClr val="tx1">
                    <a:lumMod val="75000"/>
                    <a:lumOff val="25000"/>
                  </a:schemeClr>
                </a:solidFill>
                <a:ea typeface="微软雅黑" panose="020B0503020204020204" pitchFamily="34" charset="-122"/>
                <a:cs typeface="+mn-ea"/>
              </a:endParaRPr>
            </a:p>
          </p:txBody>
        </p:sp>
      </p:grpSp>
      <p:grpSp>
        <p:nvGrpSpPr>
          <p:cNvPr id="39" name="组合 38">
            <a:extLst>
              <a:ext uri="{FF2B5EF4-FFF2-40B4-BE49-F238E27FC236}">
                <a16:creationId xmlns:a16="http://schemas.microsoft.com/office/drawing/2014/main" id="{E3257AE5-641A-46DF-B395-921D7FD956B6}"/>
              </a:ext>
            </a:extLst>
          </p:cNvPr>
          <p:cNvGrpSpPr/>
          <p:nvPr/>
        </p:nvGrpSpPr>
        <p:grpSpPr>
          <a:xfrm flipV="1">
            <a:off x="4110740" y="5071228"/>
            <a:ext cx="7009512" cy="927333"/>
            <a:chOff x="3792679" y="1681326"/>
            <a:chExt cx="7100346" cy="927333"/>
          </a:xfrm>
        </p:grpSpPr>
        <p:grpSp>
          <p:nvGrpSpPr>
            <p:cNvPr id="40" name="组合 39">
              <a:extLst>
                <a:ext uri="{FF2B5EF4-FFF2-40B4-BE49-F238E27FC236}">
                  <a16:creationId xmlns:a16="http://schemas.microsoft.com/office/drawing/2014/main" id="{4DE3A821-F537-4E82-8B90-035F03C981B5}"/>
                </a:ext>
              </a:extLst>
            </p:cNvPr>
            <p:cNvGrpSpPr/>
            <p:nvPr/>
          </p:nvGrpSpPr>
          <p:grpSpPr>
            <a:xfrm flipH="1">
              <a:off x="3792679" y="1681326"/>
              <a:ext cx="7100346" cy="927333"/>
              <a:chOff x="-4738929" y="1627849"/>
              <a:chExt cx="14624477" cy="1910014"/>
            </a:xfrm>
          </p:grpSpPr>
          <p:sp>
            <p:nvSpPr>
              <p:cNvPr id="42" name="等腰三角形 41">
                <a:extLst>
                  <a:ext uri="{FF2B5EF4-FFF2-40B4-BE49-F238E27FC236}">
                    <a16:creationId xmlns:a16="http://schemas.microsoft.com/office/drawing/2014/main" id="{DBD2F202-6666-4259-B3BA-0564E8730251}"/>
                  </a:ext>
                </a:extLst>
              </p:cNvPr>
              <p:cNvSpPr/>
              <p:nvPr/>
            </p:nvSpPr>
            <p:spPr>
              <a:xfrm rot="20490178">
                <a:off x="8192231" y="2303992"/>
                <a:ext cx="1537295" cy="1233871"/>
              </a:xfrm>
              <a:prstGeom prst="triangle">
                <a:avLst>
                  <a:gd name="adj" fmla="val 50438"/>
                </a:avLst>
              </a:prstGeom>
              <a:solidFill>
                <a:srgbClr val="D6AD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3" name="任意多边形: 形状 42">
                <a:extLst>
                  <a:ext uri="{FF2B5EF4-FFF2-40B4-BE49-F238E27FC236}">
                    <a16:creationId xmlns:a16="http://schemas.microsoft.com/office/drawing/2014/main" id="{1D6DEBEC-737B-4127-976A-20DDD9745B40}"/>
                  </a:ext>
                </a:extLst>
              </p:cNvPr>
              <p:cNvSpPr/>
              <p:nvPr/>
            </p:nvSpPr>
            <p:spPr>
              <a:xfrm>
                <a:off x="-4738929" y="1627849"/>
                <a:ext cx="14624477" cy="1627188"/>
              </a:xfrm>
              <a:custGeom>
                <a:avLst/>
                <a:gdLst>
                  <a:gd name="connsiteX0" fmla="*/ 750491 w 7927058"/>
                  <a:gd name="connsiteY0" fmla="*/ 0 h 1500982"/>
                  <a:gd name="connsiteX1" fmla="*/ 2547079 w 7927058"/>
                  <a:gd name="connsiteY1" fmla="*/ 0 h 1500982"/>
                  <a:gd name="connsiteX2" fmla="*/ 6130470 w 7927058"/>
                  <a:gd name="connsiteY2" fmla="*/ 0 h 1500982"/>
                  <a:gd name="connsiteX3" fmla="*/ 7927058 w 7927058"/>
                  <a:gd name="connsiteY3" fmla="*/ 0 h 1500982"/>
                  <a:gd name="connsiteX4" fmla="*/ 7927058 w 7927058"/>
                  <a:gd name="connsiteY4" fmla="*/ 1500982 h 1500982"/>
                  <a:gd name="connsiteX5" fmla="*/ 6130470 w 7927058"/>
                  <a:gd name="connsiteY5" fmla="*/ 1500982 h 1500982"/>
                  <a:gd name="connsiteX6" fmla="*/ 6130470 w 7927058"/>
                  <a:gd name="connsiteY6" fmla="*/ 1500982 h 1500982"/>
                  <a:gd name="connsiteX7" fmla="*/ 750491 w 7927058"/>
                  <a:gd name="connsiteY7" fmla="*/ 1500981 h 1500982"/>
                  <a:gd name="connsiteX8" fmla="*/ 3875 w 7927058"/>
                  <a:gd name="connsiteY8" fmla="*/ 827223 h 1500982"/>
                  <a:gd name="connsiteX9" fmla="*/ 0 w 7927058"/>
                  <a:gd name="connsiteY9" fmla="*/ 750491 h 1500982"/>
                  <a:gd name="connsiteX10" fmla="*/ 3875 w 7927058"/>
                  <a:gd name="connsiteY10" fmla="*/ 673758 h 1500982"/>
                  <a:gd name="connsiteX11" fmla="*/ 750491 w 7927058"/>
                  <a:gd name="connsiteY11" fmla="*/ 0 h 150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7058" h="1500982">
                    <a:moveTo>
                      <a:pt x="750491" y="0"/>
                    </a:moveTo>
                    <a:lnTo>
                      <a:pt x="2547079" y="0"/>
                    </a:lnTo>
                    <a:lnTo>
                      <a:pt x="6130470" y="0"/>
                    </a:lnTo>
                    <a:lnTo>
                      <a:pt x="7927058" y="0"/>
                    </a:lnTo>
                    <a:lnTo>
                      <a:pt x="7927058" y="1500982"/>
                    </a:lnTo>
                    <a:lnTo>
                      <a:pt x="6130470" y="1500982"/>
                    </a:lnTo>
                    <a:lnTo>
                      <a:pt x="6130470" y="1500982"/>
                    </a:lnTo>
                    <a:lnTo>
                      <a:pt x="750491" y="1500981"/>
                    </a:lnTo>
                    <a:cubicBezTo>
                      <a:pt x="361911" y="1500981"/>
                      <a:pt x="42307" y="1205663"/>
                      <a:pt x="3875" y="827223"/>
                    </a:cubicBezTo>
                    <a:lnTo>
                      <a:pt x="0" y="750491"/>
                    </a:lnTo>
                    <a:lnTo>
                      <a:pt x="3875" y="673758"/>
                    </a:lnTo>
                    <a:cubicBezTo>
                      <a:pt x="42307" y="295318"/>
                      <a:pt x="361911" y="0"/>
                      <a:pt x="750491" y="0"/>
                    </a:cubicBezTo>
                    <a:close/>
                  </a:path>
                </a:pathLst>
              </a:custGeom>
              <a:solidFill>
                <a:srgbClr val="FFCC00"/>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1" name="矩形 40">
              <a:extLst>
                <a:ext uri="{FF2B5EF4-FFF2-40B4-BE49-F238E27FC236}">
                  <a16:creationId xmlns:a16="http://schemas.microsoft.com/office/drawing/2014/main" id="{970191D0-C62D-4451-837F-F309F92B7AAA}"/>
                </a:ext>
              </a:extLst>
            </p:cNvPr>
            <p:cNvSpPr/>
            <p:nvPr/>
          </p:nvSpPr>
          <p:spPr>
            <a:xfrm rot="10800000">
              <a:off x="4369779" y="1815416"/>
              <a:ext cx="6308552" cy="500137"/>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chemeClr val="tx1">
                      <a:lumMod val="75000"/>
                      <a:lumOff val="25000"/>
                    </a:schemeClr>
                  </a:solidFill>
                  <a:ea typeface="微软雅黑" panose="020B0503020204020204" pitchFamily="34" charset="-122"/>
                  <a:cs typeface="+mn-ea"/>
                </a:rPr>
                <a:t>04/</a:t>
              </a:r>
              <a:r>
                <a:rPr lang="zh-CN" altLang="en-US" sz="2800" b="1" dirty="0">
                  <a:solidFill>
                    <a:schemeClr val="tx1">
                      <a:lumMod val="75000"/>
                      <a:lumOff val="25000"/>
                    </a:schemeClr>
                  </a:solidFill>
                  <a:ea typeface="微软雅黑" panose="020B0503020204020204" pitchFamily="34" charset="-122"/>
                  <a:cs typeface="+mn-ea"/>
                </a:rPr>
                <a:t>新</a:t>
              </a:r>
              <a:r>
                <a:rPr lang="en-US" altLang="zh-CN" sz="2800" b="1" dirty="0">
                  <a:solidFill>
                    <a:schemeClr val="tx1">
                      <a:lumMod val="75000"/>
                      <a:lumOff val="25000"/>
                    </a:schemeClr>
                  </a:solidFill>
                  <a:ea typeface="微软雅黑" panose="020B0503020204020204" pitchFamily="34" charset="-122"/>
                  <a:cs typeface="+mn-ea"/>
                </a:rPr>
                <a:t>《</a:t>
              </a:r>
              <a:r>
                <a:rPr lang="zh-CN" altLang="en-US" sz="2800" b="1" dirty="0">
                  <a:solidFill>
                    <a:schemeClr val="tx1">
                      <a:lumMod val="75000"/>
                      <a:lumOff val="25000"/>
                    </a:schemeClr>
                  </a:solidFill>
                  <a:ea typeface="微软雅黑" panose="020B0503020204020204" pitchFamily="34" charset="-122"/>
                  <a:cs typeface="+mn-ea"/>
                </a:rPr>
                <a:t>安全生产法</a:t>
              </a:r>
              <a:r>
                <a:rPr lang="en-US" altLang="zh-CN" sz="2800" b="1" dirty="0">
                  <a:solidFill>
                    <a:schemeClr val="tx1">
                      <a:lumMod val="75000"/>
                      <a:lumOff val="25000"/>
                    </a:schemeClr>
                  </a:solidFill>
                  <a:ea typeface="微软雅黑" panose="020B0503020204020204" pitchFamily="34" charset="-122"/>
                  <a:cs typeface="+mn-ea"/>
                </a:rPr>
                <a:t>》</a:t>
              </a:r>
              <a:r>
                <a:rPr lang="zh-CN" altLang="en-US" sz="2800" b="1" dirty="0">
                  <a:solidFill>
                    <a:schemeClr val="tx1">
                      <a:lumMod val="75000"/>
                      <a:lumOff val="25000"/>
                    </a:schemeClr>
                  </a:solidFill>
                  <a:ea typeface="微软雅黑" panose="020B0503020204020204" pitchFamily="34" charset="-122"/>
                  <a:cs typeface="+mn-ea"/>
                </a:rPr>
                <a:t>相关条文解读</a:t>
              </a:r>
              <a:endParaRPr lang="en-GB" altLang="zh-CN" sz="2800" b="1" dirty="0">
                <a:solidFill>
                  <a:schemeClr val="tx1">
                    <a:lumMod val="75000"/>
                    <a:lumOff val="25000"/>
                  </a:schemeClr>
                </a:solidFill>
                <a:ea typeface="微软雅黑" panose="020B0503020204020204" pitchFamily="34" charset="-122"/>
                <a:cs typeface="+mn-ea"/>
              </a:endParaRPr>
            </a:p>
          </p:txBody>
        </p:sp>
      </p:grpSp>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3" y="118818"/>
            <a:ext cx="4717756"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graphicFrame>
        <p:nvGraphicFramePr>
          <p:cNvPr id="11" name="表格 3">
            <a:extLst>
              <a:ext uri="{FF2B5EF4-FFF2-40B4-BE49-F238E27FC236}">
                <a16:creationId xmlns:a16="http://schemas.microsoft.com/office/drawing/2014/main" id="{587EE6FF-BA30-470E-8A3A-1085ABD4F387}"/>
              </a:ext>
            </a:extLst>
          </p:cNvPr>
          <p:cNvGraphicFramePr>
            <a:graphicFrameLocks noGrp="1"/>
          </p:cNvGraphicFramePr>
          <p:nvPr>
            <p:extLst>
              <p:ext uri="{D42A27DB-BD31-4B8C-83A1-F6EECF244321}">
                <p14:modId xmlns:p14="http://schemas.microsoft.com/office/powerpoint/2010/main" val="1319344205"/>
              </p:ext>
            </p:extLst>
          </p:nvPr>
        </p:nvGraphicFramePr>
        <p:xfrm>
          <a:off x="480000" y="655889"/>
          <a:ext cx="11232000" cy="5547360"/>
        </p:xfrm>
        <a:graphic>
          <a:graphicData uri="http://schemas.openxmlformats.org/drawingml/2006/table">
            <a:tbl>
              <a:tblPr firstRow="1" bandRow="1">
                <a:tableStyleId>{5C22544A-7EE6-4342-B048-85BDC9FD1C3A}</a:tableStyleId>
              </a:tblPr>
              <a:tblGrid>
                <a:gridCol w="5616000">
                  <a:extLst>
                    <a:ext uri="{9D8B030D-6E8A-4147-A177-3AD203B41FA5}">
                      <a16:colId xmlns:a16="http://schemas.microsoft.com/office/drawing/2014/main" val="1951845510"/>
                    </a:ext>
                  </a:extLst>
                </a:gridCol>
                <a:gridCol w="5616000">
                  <a:extLst>
                    <a:ext uri="{9D8B030D-6E8A-4147-A177-3AD203B41FA5}">
                      <a16:colId xmlns:a16="http://schemas.microsoft.com/office/drawing/2014/main" val="254023970"/>
                    </a:ext>
                  </a:extLst>
                </a:gridCol>
              </a:tblGrid>
              <a:tr h="395832">
                <a:tc>
                  <a:txBody>
                    <a:bodyPr/>
                    <a:lstStyle/>
                    <a:p>
                      <a:pPr algn="ctr">
                        <a:lnSpc>
                          <a:spcPct val="100000"/>
                        </a:lnSpc>
                      </a:pPr>
                      <a:r>
                        <a:rPr lang="zh-CN" altLang="en-US" sz="2000" dirty="0">
                          <a:solidFill>
                            <a:schemeClr val="tx1"/>
                          </a:solidFill>
                          <a:latin typeface="微软雅黑" panose="020B0503020204020204" pitchFamily="34" charset="-122"/>
                          <a:ea typeface="微软雅黑" panose="020B0503020204020204" pitchFamily="34" charset="-122"/>
                        </a:rPr>
                        <a:t>修正前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CN" altLang="en-US" sz="2000" b="1" dirty="0">
                          <a:solidFill>
                            <a:schemeClr val="tx1"/>
                          </a:solidFill>
                          <a:latin typeface="微软雅黑" panose="020B0503020204020204" pitchFamily="34" charset="-122"/>
                          <a:ea typeface="微软雅黑" panose="020B0503020204020204" pitchFamily="34" charset="-122"/>
                        </a:rPr>
                        <a:t>修正后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321791"/>
                  </a:ext>
                </a:extLst>
              </a:tr>
              <a:tr h="287582">
                <a:tc gridSpan="2">
                  <a:txBody>
                    <a:bodyPr/>
                    <a:lstStyle/>
                    <a:p>
                      <a:pPr algn="ctr">
                        <a:lnSpc>
                          <a:spcPct val="100000"/>
                        </a:lnSpc>
                      </a:pPr>
                      <a:r>
                        <a:rPr lang="zh-CN" altLang="en-US" sz="1600" b="1" dirty="0">
                          <a:latin typeface="楷体" panose="02010609060101010101" pitchFamily="49" charset="-122"/>
                          <a:ea typeface="楷体" panose="02010609060101010101" pitchFamily="49" charset="-122"/>
                        </a:rPr>
                        <a:t>第五章 生产安全事故的应急救援与调查处理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algn="l" defTabSz="914400" rtl="0" eaLnBrk="1" latinLnBrk="0" hangingPunct="1">
                        <a:lnSpc>
                          <a:spcPct val="100000"/>
                        </a:lnSpc>
                      </a:pPr>
                      <a:endParaRPr lang="zh-CN" altLang="en-US" sz="1600" b="1" u="heavy" kern="1200" baseline="0" dirty="0">
                        <a:solidFill>
                          <a:srgbClr val="C00000"/>
                        </a:solidFill>
                        <a:latin typeface="楷体" panose="02010609060101010101" pitchFamily="49" charset="-122"/>
                        <a:ea typeface="楷体" panose="02010609060101010101" pitchFamily="49"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81218"/>
                  </a:ext>
                </a:extLst>
              </a:tr>
              <a:tr h="820678">
                <a:tc>
                  <a:txBody>
                    <a:bodyPr/>
                    <a:lstStyle/>
                    <a:p>
                      <a:pPr>
                        <a:lnSpc>
                          <a:spcPct val="100000"/>
                        </a:lnSpc>
                      </a:pPr>
                      <a:r>
                        <a:rPr lang="zh-CN" altLang="en-US" sz="1600" b="1" dirty="0">
                          <a:latin typeface="楷体" panose="02010609060101010101" pitchFamily="49" charset="-122"/>
                          <a:ea typeface="楷体" panose="02010609060101010101" pitchFamily="49" charset="-122"/>
                        </a:rPr>
                        <a:t>第七十六条 国家加强生产安全事故应急能力建设，在重点行业、领域建立应急救援基地和应急救援队伍，鼓励生产经营单位和其他社会力量建立应急救援队伍，配备相应的</a:t>
                      </a:r>
                    </a:p>
                    <a:p>
                      <a:pPr>
                        <a:lnSpc>
                          <a:spcPct val="100000"/>
                        </a:lnSpc>
                      </a:pPr>
                      <a:r>
                        <a:rPr lang="zh-CN" altLang="en-US" sz="1600" b="1" dirty="0">
                          <a:latin typeface="楷体" panose="02010609060101010101" pitchFamily="49" charset="-122"/>
                          <a:ea typeface="楷体" panose="02010609060101010101" pitchFamily="49" charset="-122"/>
                        </a:rPr>
                        <a:t>应急救援装备和物资，提高应急救援的专业</a:t>
                      </a:r>
                    </a:p>
                    <a:p>
                      <a:pPr>
                        <a:lnSpc>
                          <a:spcPct val="100000"/>
                        </a:lnSpc>
                      </a:pPr>
                      <a:r>
                        <a:rPr lang="zh-CN" altLang="en-US" sz="1600" b="1" dirty="0">
                          <a:latin typeface="楷体" panose="02010609060101010101" pitchFamily="49" charset="-122"/>
                          <a:ea typeface="楷体" panose="02010609060101010101" pitchFamily="49" charset="-122"/>
                        </a:rPr>
                        <a:t>化水平。</a:t>
                      </a:r>
                    </a:p>
                    <a:p>
                      <a:pPr>
                        <a:lnSpc>
                          <a:spcPct val="100000"/>
                        </a:lnSpc>
                      </a:pPr>
                      <a:r>
                        <a:rPr lang="zh-CN" altLang="en-US" sz="1600" b="1" dirty="0">
                          <a:latin typeface="楷体" panose="02010609060101010101" pitchFamily="49" charset="-122"/>
                          <a:ea typeface="楷体" panose="02010609060101010101" pitchFamily="49" charset="-122"/>
                        </a:rPr>
                        <a:t>  国务院安全生产监督管理部门建立全国统一的生产安全事故应急救援信息系统，国务院有关部门建立健全相关行业、 领域的生产安全事故应急救援信息系统。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第七十九条</a:t>
                      </a:r>
                      <a:r>
                        <a:rPr lang="zh-CN" altLang="en-US" sz="1600" b="1" kern="1200" dirty="0">
                          <a:solidFill>
                            <a:schemeClr val="dk1"/>
                          </a:solidFill>
                          <a:latin typeface="楷体" panose="02010609060101010101" pitchFamily="49" charset="-122"/>
                          <a:ea typeface="楷体" panose="02010609060101010101" pitchFamily="49" charset="-122"/>
                          <a:cs typeface="+mn-cs"/>
                        </a:rPr>
                        <a:t> 国家加强生产安全事故应急能力建设，在重点行业、领域建立应急救援基地和应急救援队伍，</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并由国家安全生产应急救援机构统一协调指挥；</a:t>
                      </a:r>
                      <a:r>
                        <a:rPr lang="zh-CN" altLang="en-US" sz="1600" b="1" kern="1200" dirty="0">
                          <a:solidFill>
                            <a:schemeClr val="dk1"/>
                          </a:solidFill>
                          <a:latin typeface="楷体" panose="02010609060101010101" pitchFamily="49" charset="-122"/>
                          <a:ea typeface="楷体" panose="02010609060101010101" pitchFamily="49" charset="-122"/>
                          <a:cs typeface="+mn-cs"/>
                        </a:rPr>
                        <a:t>鼓励生产经营单位和其他社会力量建立应急救援队伍，配备相应的应急救援装备和物资，提高应急救援的专业化水平。</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国务院</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应急管理部门牵头</a:t>
                      </a:r>
                      <a:r>
                        <a:rPr lang="zh-CN" altLang="en-US" sz="1600" b="1" kern="1200" dirty="0">
                          <a:solidFill>
                            <a:schemeClr val="dk1"/>
                          </a:solidFill>
                          <a:latin typeface="楷体" panose="02010609060101010101" pitchFamily="49" charset="-122"/>
                          <a:ea typeface="楷体" panose="02010609060101010101" pitchFamily="49" charset="-122"/>
                          <a:cs typeface="+mn-cs"/>
                        </a:rPr>
                        <a:t>建立全国统一的生产安全事故应急救援信息系统，国务院</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交通运输、住房和城乡建设、水利、 民航等</a:t>
                      </a:r>
                      <a:r>
                        <a:rPr lang="zh-CN" altLang="en-US" sz="1600" b="1" kern="1200" dirty="0">
                          <a:solidFill>
                            <a:schemeClr val="dk1"/>
                          </a:solidFill>
                          <a:latin typeface="楷体" panose="02010609060101010101" pitchFamily="49" charset="-122"/>
                          <a:ea typeface="楷体" panose="02010609060101010101" pitchFamily="49" charset="-122"/>
                          <a:cs typeface="+mn-cs"/>
                        </a:rPr>
                        <a:t>有关部门</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和县级以上地方人民政府</a:t>
                      </a:r>
                      <a:r>
                        <a:rPr lang="zh-CN" altLang="en-US" sz="1600" b="1" kern="1200" dirty="0">
                          <a:solidFill>
                            <a:schemeClr val="dk1"/>
                          </a:solidFill>
                          <a:latin typeface="楷体" panose="02010609060101010101" pitchFamily="49" charset="-122"/>
                          <a:ea typeface="楷体" panose="02010609060101010101" pitchFamily="49" charset="-122"/>
                          <a:cs typeface="+mn-cs"/>
                        </a:rPr>
                        <a:t>建立健全相关行业、 领域、</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地区</a:t>
                      </a:r>
                      <a:r>
                        <a:rPr lang="zh-CN" altLang="en-US" sz="1600" b="1" kern="1200" dirty="0">
                          <a:solidFill>
                            <a:schemeClr val="dk1"/>
                          </a:solidFill>
                          <a:latin typeface="楷体" panose="02010609060101010101" pitchFamily="49" charset="-122"/>
                          <a:ea typeface="楷体" panose="02010609060101010101" pitchFamily="49" charset="-122"/>
                          <a:cs typeface="+mn-cs"/>
                        </a:rPr>
                        <a:t>的生产安全事故应急救援信息系统，</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实现互联互通、信息共享，通过推行网上安全信息采集、安全监管和监测预警，提升监管的精准化、智能化水平。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56369"/>
                  </a:ext>
                </a:extLst>
              </a:tr>
              <a:tr h="820678">
                <a:tc>
                  <a:txBody>
                    <a:bodyPr/>
                    <a:lstStyle/>
                    <a:p>
                      <a:pPr>
                        <a:lnSpc>
                          <a:spcPct val="100000"/>
                        </a:lnSpc>
                      </a:pPr>
                      <a:r>
                        <a:rPr lang="zh-CN" altLang="en-US" sz="1600" b="1" dirty="0">
                          <a:latin typeface="楷体" panose="02010609060101010101" pitchFamily="49" charset="-122"/>
                          <a:ea typeface="楷体" panose="02010609060101010101" pitchFamily="49" charset="-122"/>
                        </a:rPr>
                        <a:t>第七十七条 县级以上地方各级人民政府应当组织有关部门制定本行政区域内生产安全事故应急救援预案，建立应急救援体系。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第八十条</a:t>
                      </a:r>
                      <a:r>
                        <a:rPr lang="zh-CN" altLang="en-US" sz="1600" b="1" kern="1200" dirty="0">
                          <a:solidFill>
                            <a:schemeClr val="dk1"/>
                          </a:solidFill>
                          <a:latin typeface="楷体" panose="02010609060101010101" pitchFamily="49" charset="-122"/>
                          <a:ea typeface="楷体" panose="02010609060101010101" pitchFamily="49" charset="-122"/>
                          <a:cs typeface="+mn-cs"/>
                        </a:rPr>
                        <a:t> 县级以上地方各级人民政府应当组织有关部门制定本行政区域内生产安全事故应急救援预案，建立应急救援体系。</a:t>
                      </a:r>
                      <a:endParaRPr lang="en-US" altLang="zh-CN" sz="1600" b="1" kern="1200" dirty="0">
                        <a:solidFill>
                          <a:schemeClr val="dk1"/>
                        </a:solidFill>
                        <a:latin typeface="楷体" panose="02010609060101010101" pitchFamily="49" charset="-122"/>
                        <a:ea typeface="楷体" panose="02010609060101010101" pitchFamily="49" charset="-122"/>
                        <a:cs typeface="+mn-cs"/>
                      </a:endParaRPr>
                    </a:p>
                    <a:p>
                      <a:pPr marL="0" algn="l" defTabSz="914400" rtl="0" eaLnBrk="1" latinLnBrk="0" hangingPunct="1">
                        <a:lnSpc>
                          <a:spcPct val="100000"/>
                        </a:lnSpc>
                      </a:pPr>
                      <a:r>
                        <a:rPr lang="en-US" altLang="zh-CN" sz="1600" b="1" kern="1200" dirty="0">
                          <a:solidFill>
                            <a:schemeClr val="dk1"/>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乡镇人民政府和街道办事处，以及开发区、工业园区、 港区、风景区等应当制定相应的生产安全事故应急救援预案， 协助人民政府有关部门或者按照授权依法履行生产安全事故应急救援工作职责。</a:t>
                      </a:r>
                    </a:p>
                    <a:p>
                      <a:pPr marL="0" algn="l" defTabSz="914400" rtl="0" eaLnBrk="1" latinLnBrk="0" hangingPunct="1">
                        <a:lnSpc>
                          <a:spcPct val="100000"/>
                        </a:lnSpc>
                      </a:pPr>
                      <a:endParaRPr lang="zh-CN" altLang="en-US" sz="1600" b="1" u="heavy" kern="1200" baseline="0" dirty="0">
                        <a:solidFill>
                          <a:srgbClr val="C00000"/>
                        </a:solidFill>
                        <a:latin typeface="楷体" panose="02010609060101010101" pitchFamily="49" charset="-122"/>
                        <a:ea typeface="楷体" panose="02010609060101010101" pitchFamily="49"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0169487"/>
                  </a:ext>
                </a:extLst>
              </a:tr>
            </a:tbl>
          </a:graphicData>
        </a:graphic>
      </p:graphicFrame>
    </p:spTree>
    <p:extLst>
      <p:ext uri="{BB962C8B-B14F-4D97-AF65-F5344CB8AC3E}">
        <p14:creationId xmlns:p14="http://schemas.microsoft.com/office/powerpoint/2010/main" val="212958893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3" y="118818"/>
            <a:ext cx="4748034"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graphicFrame>
        <p:nvGraphicFramePr>
          <p:cNvPr id="11" name="表格 3">
            <a:extLst>
              <a:ext uri="{FF2B5EF4-FFF2-40B4-BE49-F238E27FC236}">
                <a16:creationId xmlns:a16="http://schemas.microsoft.com/office/drawing/2014/main" id="{587EE6FF-BA30-470E-8A3A-1085ABD4F387}"/>
              </a:ext>
            </a:extLst>
          </p:cNvPr>
          <p:cNvGraphicFramePr>
            <a:graphicFrameLocks noGrp="1"/>
          </p:cNvGraphicFramePr>
          <p:nvPr>
            <p:extLst>
              <p:ext uri="{D42A27DB-BD31-4B8C-83A1-F6EECF244321}">
                <p14:modId xmlns:p14="http://schemas.microsoft.com/office/powerpoint/2010/main" val="275413157"/>
              </p:ext>
            </p:extLst>
          </p:nvPr>
        </p:nvGraphicFramePr>
        <p:xfrm>
          <a:off x="480000" y="1116117"/>
          <a:ext cx="11232000" cy="3657600"/>
        </p:xfrm>
        <a:graphic>
          <a:graphicData uri="http://schemas.openxmlformats.org/drawingml/2006/table">
            <a:tbl>
              <a:tblPr firstRow="1" bandRow="1">
                <a:tableStyleId>{5C22544A-7EE6-4342-B048-85BDC9FD1C3A}</a:tableStyleId>
              </a:tblPr>
              <a:tblGrid>
                <a:gridCol w="5616000">
                  <a:extLst>
                    <a:ext uri="{9D8B030D-6E8A-4147-A177-3AD203B41FA5}">
                      <a16:colId xmlns:a16="http://schemas.microsoft.com/office/drawing/2014/main" val="1951845510"/>
                    </a:ext>
                  </a:extLst>
                </a:gridCol>
                <a:gridCol w="5616000">
                  <a:extLst>
                    <a:ext uri="{9D8B030D-6E8A-4147-A177-3AD203B41FA5}">
                      <a16:colId xmlns:a16="http://schemas.microsoft.com/office/drawing/2014/main" val="254023970"/>
                    </a:ext>
                  </a:extLst>
                </a:gridCol>
              </a:tblGrid>
              <a:tr h="395832">
                <a:tc>
                  <a:txBody>
                    <a:bodyPr/>
                    <a:lstStyle/>
                    <a:p>
                      <a:pPr algn="ctr">
                        <a:lnSpc>
                          <a:spcPct val="100000"/>
                        </a:lnSpc>
                      </a:pPr>
                      <a:r>
                        <a:rPr lang="zh-CN" altLang="en-US" sz="2000" dirty="0">
                          <a:solidFill>
                            <a:schemeClr val="tx1"/>
                          </a:solidFill>
                          <a:latin typeface="微软雅黑" panose="020B0503020204020204" pitchFamily="34" charset="-122"/>
                          <a:ea typeface="微软雅黑" panose="020B0503020204020204" pitchFamily="34" charset="-122"/>
                        </a:rPr>
                        <a:t>修正前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CN" altLang="en-US" sz="2000" b="1" dirty="0">
                          <a:solidFill>
                            <a:schemeClr val="tx1"/>
                          </a:solidFill>
                          <a:latin typeface="微软雅黑" panose="020B0503020204020204" pitchFamily="34" charset="-122"/>
                          <a:ea typeface="微软雅黑" panose="020B0503020204020204" pitchFamily="34" charset="-122"/>
                        </a:rPr>
                        <a:t>修正后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321791"/>
                  </a:ext>
                </a:extLst>
              </a:tr>
              <a:tr h="820678">
                <a:tc>
                  <a:txBody>
                    <a:bodyPr/>
                    <a:lstStyle/>
                    <a:p>
                      <a:pPr>
                        <a:lnSpc>
                          <a:spcPct val="100000"/>
                        </a:lnSpc>
                      </a:pPr>
                      <a:r>
                        <a:rPr lang="zh-CN" altLang="en-US" sz="1600" b="1" dirty="0">
                          <a:latin typeface="楷体" panose="02010609060101010101" pitchFamily="49" charset="-122"/>
                          <a:ea typeface="楷体" panose="02010609060101010101" pitchFamily="49" charset="-122"/>
                        </a:rPr>
                        <a:t>第八十三条 事故调查处理应当按照科学严谨、依法依规、实事求是、注重实效的原则，及时、准确地查清事故原因，查明事故性质和责任，总结事故教训，提出整改措施，并对事故责任者提出处理意见。事故调查报告应当依法及时向社会公布。事故调查和处理的具体办法由国务院制定。</a:t>
                      </a:r>
                    </a:p>
                    <a:p>
                      <a:pPr>
                        <a:lnSpc>
                          <a:spcPct val="100000"/>
                        </a:lnSpc>
                      </a:pPr>
                      <a:r>
                        <a:rPr lang="zh-CN" altLang="en-US" sz="1600" b="1" dirty="0">
                          <a:latin typeface="楷体" panose="02010609060101010101" pitchFamily="49" charset="-122"/>
                          <a:ea typeface="楷体" panose="02010609060101010101" pitchFamily="49" charset="-122"/>
                        </a:rPr>
                        <a:t>  事故发生单位应当及时全面落实整改措施，负有安全生产监督管理职责的部门应当加强监督检查。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第八十六条</a:t>
                      </a:r>
                      <a:r>
                        <a:rPr lang="zh-CN" altLang="en-US" sz="1600" b="1" kern="1200" dirty="0">
                          <a:solidFill>
                            <a:schemeClr val="dk1"/>
                          </a:solidFill>
                          <a:latin typeface="楷体" panose="02010609060101010101" pitchFamily="49" charset="-122"/>
                          <a:ea typeface="楷体" panose="02010609060101010101" pitchFamily="49" charset="-122"/>
                          <a:cs typeface="+mn-cs"/>
                        </a:rPr>
                        <a:t> 事故调查处理应当按照科学严谨、依法依规、 实事求是、注重实效的原则，及时、准确地查清事故原因，查明事故性质和责任，</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评估应急处置工作</a:t>
                      </a:r>
                      <a:r>
                        <a:rPr lang="zh-CN" altLang="en-US" sz="1600" b="1" kern="1200" dirty="0">
                          <a:solidFill>
                            <a:schemeClr val="dk1"/>
                          </a:solidFill>
                          <a:latin typeface="楷体" panose="02010609060101010101" pitchFamily="49" charset="-122"/>
                          <a:ea typeface="楷体" panose="02010609060101010101" pitchFamily="49" charset="-122"/>
                          <a:cs typeface="+mn-cs"/>
                        </a:rPr>
                        <a:t>，总结事故教训，提出整改措施，并对事故责任</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单位和人员</a:t>
                      </a:r>
                      <a:r>
                        <a:rPr lang="zh-CN" altLang="en-US" sz="1600" b="1" kern="1200" dirty="0">
                          <a:solidFill>
                            <a:schemeClr val="dk1"/>
                          </a:solidFill>
                          <a:latin typeface="楷体" panose="02010609060101010101" pitchFamily="49" charset="-122"/>
                          <a:ea typeface="楷体" panose="02010609060101010101" pitchFamily="49" charset="-122"/>
                          <a:cs typeface="+mn-cs"/>
                        </a:rPr>
                        <a:t>提出处理</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建议</a:t>
                      </a:r>
                      <a:r>
                        <a:rPr lang="zh-CN" altLang="en-US" sz="1600" b="1" kern="1200" dirty="0">
                          <a:solidFill>
                            <a:schemeClr val="dk1"/>
                          </a:solidFill>
                          <a:latin typeface="楷体" panose="02010609060101010101" pitchFamily="49" charset="-122"/>
                          <a:ea typeface="楷体" panose="02010609060101010101" pitchFamily="49" charset="-122"/>
                          <a:cs typeface="+mn-cs"/>
                        </a:rPr>
                        <a:t>。事故调查报告应当依法及时向社会公布。事故调查和处理的具体办法由国务院制定。</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事故发生单位应当及时全面落实整改措施，负有安全生产监督管理职责的部门应当加强监督检查。</a:t>
                      </a:r>
                    </a:p>
                    <a:p>
                      <a:pPr marL="0" algn="l" defTabSz="914400" rtl="0" eaLnBrk="1" latinLnBrk="0" hangingPunct="1">
                        <a:lnSpc>
                          <a:spcPct val="100000"/>
                        </a:lnSpc>
                      </a:pPr>
                      <a:r>
                        <a:rPr lang="zh-CN" altLang="en-US" sz="1600" b="1" kern="1200" dirty="0">
                          <a:solidFill>
                            <a:schemeClr val="dk1"/>
                          </a:solidFill>
                          <a:latin typeface="楷体" panose="02010609060101010101" pitchFamily="49" charset="-122"/>
                          <a:ea typeface="楷体" panose="02010609060101010101" pitchFamily="49" charset="-122"/>
                          <a:cs typeface="+mn-cs"/>
                        </a:rPr>
                        <a:t>  </a:t>
                      </a:r>
                      <a:r>
                        <a:rPr lang="zh-CN" altLang="en-US" sz="1600" b="1" u="heavy" kern="1200" baseline="0" dirty="0">
                          <a:solidFill>
                            <a:srgbClr val="C00000"/>
                          </a:solidFill>
                          <a:latin typeface="楷体" panose="02010609060101010101" pitchFamily="49" charset="-122"/>
                          <a:ea typeface="楷体" panose="02010609060101010101" pitchFamily="49" charset="-122"/>
                          <a:cs typeface="+mn-cs"/>
                        </a:rPr>
                        <a:t>负责事故调查处理的国务院有关部门和地方人民政府应当在批复事故调查报告后一年内，组织有关部门对事故整改和防范措施落实情况进行评估，并及时向社会公开评估结果； 对不履行职责导致事故整改和防范措施没有落实的有关单位和人员，应当按照有关规定追究责任。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56369"/>
                  </a:ext>
                </a:extLst>
              </a:tr>
            </a:tbl>
          </a:graphicData>
        </a:graphic>
      </p:graphicFrame>
    </p:spTree>
    <p:extLst>
      <p:ext uri="{BB962C8B-B14F-4D97-AF65-F5344CB8AC3E}">
        <p14:creationId xmlns:p14="http://schemas.microsoft.com/office/powerpoint/2010/main" val="337223485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3" y="118818"/>
            <a:ext cx="4729868"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pic>
        <p:nvPicPr>
          <p:cNvPr id="4" name="图片 3">
            <a:extLst>
              <a:ext uri="{FF2B5EF4-FFF2-40B4-BE49-F238E27FC236}">
                <a16:creationId xmlns:a16="http://schemas.microsoft.com/office/drawing/2014/main" id="{AC1F9445-6756-469E-B7E7-9C0748F9A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95" y="655481"/>
            <a:ext cx="5229263" cy="3867178"/>
          </a:xfrm>
          <a:prstGeom prst="rect">
            <a:avLst/>
          </a:prstGeom>
        </p:spPr>
      </p:pic>
      <p:pic>
        <p:nvPicPr>
          <p:cNvPr id="12" name="图片 11" descr="报纸上的文字&#10;&#10;描述已自动生成">
            <a:extLst>
              <a:ext uri="{FF2B5EF4-FFF2-40B4-BE49-F238E27FC236}">
                <a16:creationId xmlns:a16="http://schemas.microsoft.com/office/drawing/2014/main" id="{C7EC3250-A574-4C50-ADAA-7268CE07312F}"/>
              </a:ext>
            </a:extLst>
          </p:cNvPr>
          <p:cNvPicPr>
            <a:picLocks noChangeAspect="1"/>
          </p:cNvPicPr>
          <p:nvPr/>
        </p:nvPicPr>
        <p:blipFill rotWithShape="1">
          <a:blip r:embed="rId3">
            <a:extLst>
              <a:ext uri="{28A0092B-C50C-407E-A947-70E740481C1C}">
                <a14:useLocalDpi xmlns:a14="http://schemas.microsoft.com/office/drawing/2010/main" val="0"/>
              </a:ext>
            </a:extLst>
          </a:blip>
          <a:srcRect t="39122"/>
          <a:stretch/>
        </p:blipFill>
        <p:spPr>
          <a:xfrm>
            <a:off x="6096000" y="897903"/>
            <a:ext cx="5229263" cy="2702189"/>
          </a:xfrm>
          <a:prstGeom prst="rect">
            <a:avLst/>
          </a:prstGeom>
        </p:spPr>
      </p:pic>
      <p:pic>
        <p:nvPicPr>
          <p:cNvPr id="15" name="图片 14" descr="文本&#10;&#10;描述已自动生成">
            <a:extLst>
              <a:ext uri="{FF2B5EF4-FFF2-40B4-BE49-F238E27FC236}">
                <a16:creationId xmlns:a16="http://schemas.microsoft.com/office/drawing/2014/main" id="{BD05592A-38D8-4572-9308-228E757B07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237" y="3528878"/>
            <a:ext cx="5238788" cy="2352692"/>
          </a:xfrm>
          <a:prstGeom prst="rect">
            <a:avLst/>
          </a:prstGeom>
        </p:spPr>
      </p:pic>
      <p:pic>
        <p:nvPicPr>
          <p:cNvPr id="16" name="图片 15" descr="报纸上的文字&#10;&#10;描述已自动生成">
            <a:extLst>
              <a:ext uri="{FF2B5EF4-FFF2-40B4-BE49-F238E27FC236}">
                <a16:creationId xmlns:a16="http://schemas.microsoft.com/office/drawing/2014/main" id="{3B885D57-6225-4C0C-96AF-711A4D40336D}"/>
              </a:ext>
            </a:extLst>
          </p:cNvPr>
          <p:cNvPicPr>
            <a:picLocks noChangeAspect="1"/>
          </p:cNvPicPr>
          <p:nvPr/>
        </p:nvPicPr>
        <p:blipFill rotWithShape="1">
          <a:blip r:embed="rId3">
            <a:extLst>
              <a:ext uri="{28A0092B-C50C-407E-A947-70E740481C1C}">
                <a14:useLocalDpi xmlns:a14="http://schemas.microsoft.com/office/drawing/2010/main" val="0"/>
              </a:ext>
            </a:extLst>
          </a:blip>
          <a:srcRect b="61063"/>
          <a:stretch/>
        </p:blipFill>
        <p:spPr>
          <a:xfrm>
            <a:off x="825794" y="4474211"/>
            <a:ext cx="5229263" cy="1728308"/>
          </a:xfrm>
          <a:prstGeom prst="rect">
            <a:avLst/>
          </a:prstGeom>
        </p:spPr>
      </p:pic>
    </p:spTree>
    <p:extLst>
      <p:ext uri="{BB962C8B-B14F-4D97-AF65-F5344CB8AC3E}">
        <p14:creationId xmlns:p14="http://schemas.microsoft.com/office/powerpoint/2010/main" val="110338717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2" y="118818"/>
            <a:ext cx="4711701"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pic>
        <p:nvPicPr>
          <p:cNvPr id="5" name="图片 4" descr="报纸上的文字&#10;&#10;描述已自动生成">
            <a:extLst>
              <a:ext uri="{FF2B5EF4-FFF2-40B4-BE49-F238E27FC236}">
                <a16:creationId xmlns:a16="http://schemas.microsoft.com/office/drawing/2014/main" id="{62391095-3465-4D77-B475-A07C80B51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12" y="766459"/>
            <a:ext cx="5238788" cy="5010187"/>
          </a:xfrm>
          <a:prstGeom prst="rect">
            <a:avLst/>
          </a:prstGeom>
        </p:spPr>
      </p:pic>
      <p:pic>
        <p:nvPicPr>
          <p:cNvPr id="18" name="图片 17" descr="文本&#10;&#10;中度可信度描述已自动生成">
            <a:extLst>
              <a:ext uri="{FF2B5EF4-FFF2-40B4-BE49-F238E27FC236}">
                <a16:creationId xmlns:a16="http://schemas.microsoft.com/office/drawing/2014/main" id="{E81DA31C-1062-4B9E-AF59-3E12A03DF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002" y="1905208"/>
            <a:ext cx="5257838" cy="3495701"/>
          </a:xfrm>
          <a:prstGeom prst="rect">
            <a:avLst/>
          </a:prstGeom>
        </p:spPr>
      </p:pic>
      <p:pic>
        <p:nvPicPr>
          <p:cNvPr id="14" name="图片 13" descr="文本&#10;&#10;描述已自动生成">
            <a:extLst>
              <a:ext uri="{FF2B5EF4-FFF2-40B4-BE49-F238E27FC236}">
                <a16:creationId xmlns:a16="http://schemas.microsoft.com/office/drawing/2014/main" id="{1471C74F-2307-462E-A0E4-57B3C5354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002" y="766459"/>
            <a:ext cx="5257838" cy="1209684"/>
          </a:xfrm>
          <a:prstGeom prst="rect">
            <a:avLst/>
          </a:prstGeom>
        </p:spPr>
      </p:pic>
    </p:spTree>
    <p:extLst>
      <p:ext uri="{BB962C8B-B14F-4D97-AF65-F5344CB8AC3E}">
        <p14:creationId xmlns:p14="http://schemas.microsoft.com/office/powerpoint/2010/main" val="382899742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3" y="118818"/>
            <a:ext cx="4729868"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pic>
        <p:nvPicPr>
          <p:cNvPr id="4" name="图片 3">
            <a:extLst>
              <a:ext uri="{FF2B5EF4-FFF2-40B4-BE49-F238E27FC236}">
                <a16:creationId xmlns:a16="http://schemas.microsoft.com/office/drawing/2014/main" id="{AE24C706-0266-4E9A-98B0-5FE7E8E53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12" y="5706564"/>
            <a:ext cx="5238788" cy="628655"/>
          </a:xfrm>
          <a:prstGeom prst="rect">
            <a:avLst/>
          </a:prstGeom>
        </p:spPr>
      </p:pic>
      <p:pic>
        <p:nvPicPr>
          <p:cNvPr id="5" name="图片 4">
            <a:extLst>
              <a:ext uri="{FF2B5EF4-FFF2-40B4-BE49-F238E27FC236}">
                <a16:creationId xmlns:a16="http://schemas.microsoft.com/office/drawing/2014/main" id="{62391095-3465-4D77-B475-A07C80B51C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7212" y="771439"/>
            <a:ext cx="5238788" cy="5000227"/>
          </a:xfrm>
          <a:prstGeom prst="rect">
            <a:avLst/>
          </a:prstGeom>
        </p:spPr>
      </p:pic>
      <p:pic>
        <p:nvPicPr>
          <p:cNvPr id="12" name="图片 11" descr="报纸上的文字&#10;&#10;描述已自动生成">
            <a:extLst>
              <a:ext uri="{FF2B5EF4-FFF2-40B4-BE49-F238E27FC236}">
                <a16:creationId xmlns:a16="http://schemas.microsoft.com/office/drawing/2014/main" id="{1D1FB746-1547-415D-8721-327A2334F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7138" y="759327"/>
            <a:ext cx="5238788" cy="5772192"/>
          </a:xfrm>
          <a:prstGeom prst="rect">
            <a:avLst/>
          </a:prstGeom>
        </p:spPr>
      </p:pic>
    </p:spTree>
    <p:extLst>
      <p:ext uri="{BB962C8B-B14F-4D97-AF65-F5344CB8AC3E}">
        <p14:creationId xmlns:p14="http://schemas.microsoft.com/office/powerpoint/2010/main" val="9693369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3" y="118818"/>
            <a:ext cx="4723812"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pic>
        <p:nvPicPr>
          <p:cNvPr id="5" name="图片 4">
            <a:extLst>
              <a:ext uri="{FF2B5EF4-FFF2-40B4-BE49-F238E27FC236}">
                <a16:creationId xmlns:a16="http://schemas.microsoft.com/office/drawing/2014/main" id="{62391095-3465-4D77-B475-A07C80B51C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9324" y="632574"/>
            <a:ext cx="5238788" cy="2152666"/>
          </a:xfrm>
          <a:prstGeom prst="rect">
            <a:avLst/>
          </a:prstGeom>
        </p:spPr>
      </p:pic>
      <p:pic>
        <p:nvPicPr>
          <p:cNvPr id="11" name="图片 10" descr="报纸上的文字&#10;&#10;描述已自动生成">
            <a:extLst>
              <a:ext uri="{FF2B5EF4-FFF2-40B4-BE49-F238E27FC236}">
                <a16:creationId xmlns:a16="http://schemas.microsoft.com/office/drawing/2014/main" id="{0BE3137C-F0D7-49CC-BC5B-836AAB2839CC}"/>
              </a:ext>
            </a:extLst>
          </p:cNvPr>
          <p:cNvPicPr>
            <a:picLocks noChangeAspect="1"/>
          </p:cNvPicPr>
          <p:nvPr/>
        </p:nvPicPr>
        <p:blipFill rotWithShape="1">
          <a:blip r:embed="rId3">
            <a:extLst>
              <a:ext uri="{28A0092B-C50C-407E-A947-70E740481C1C}">
                <a14:useLocalDpi xmlns:a14="http://schemas.microsoft.com/office/drawing/2010/main" val="0"/>
              </a:ext>
            </a:extLst>
          </a:blip>
          <a:srcRect b="23218"/>
          <a:stretch/>
        </p:blipFill>
        <p:spPr>
          <a:xfrm>
            <a:off x="875378" y="2767072"/>
            <a:ext cx="5238788" cy="3839617"/>
          </a:xfrm>
          <a:prstGeom prst="rect">
            <a:avLst/>
          </a:prstGeom>
        </p:spPr>
      </p:pic>
      <p:pic>
        <p:nvPicPr>
          <p:cNvPr id="14" name="图片 13" descr="报纸上的文字&#10;&#10;描述已自动生成">
            <a:extLst>
              <a:ext uri="{FF2B5EF4-FFF2-40B4-BE49-F238E27FC236}">
                <a16:creationId xmlns:a16="http://schemas.microsoft.com/office/drawing/2014/main" id="{EE0A4740-1286-410E-88E9-61CE81616DC1}"/>
              </a:ext>
            </a:extLst>
          </p:cNvPr>
          <p:cNvPicPr>
            <a:picLocks noChangeAspect="1"/>
          </p:cNvPicPr>
          <p:nvPr/>
        </p:nvPicPr>
        <p:blipFill rotWithShape="1">
          <a:blip r:embed="rId3">
            <a:extLst>
              <a:ext uri="{28A0092B-C50C-407E-A947-70E740481C1C}">
                <a14:useLocalDpi xmlns:a14="http://schemas.microsoft.com/office/drawing/2010/main" val="0"/>
              </a:ext>
            </a:extLst>
          </a:blip>
          <a:srcRect t="76235"/>
          <a:stretch/>
        </p:blipFill>
        <p:spPr>
          <a:xfrm>
            <a:off x="6150840" y="632574"/>
            <a:ext cx="5238788" cy="1188403"/>
          </a:xfrm>
          <a:prstGeom prst="rect">
            <a:avLst/>
          </a:prstGeom>
        </p:spPr>
      </p:pic>
      <p:pic>
        <p:nvPicPr>
          <p:cNvPr id="16" name="图片 15" descr="表格&#10;&#10;中度可信度描述已自动生成">
            <a:extLst>
              <a:ext uri="{FF2B5EF4-FFF2-40B4-BE49-F238E27FC236}">
                <a16:creationId xmlns:a16="http://schemas.microsoft.com/office/drawing/2014/main" id="{692B41A6-EA42-44BE-A7F8-30304A55E59B}"/>
              </a:ext>
            </a:extLst>
          </p:cNvPr>
          <p:cNvPicPr>
            <a:picLocks noChangeAspect="1"/>
          </p:cNvPicPr>
          <p:nvPr/>
        </p:nvPicPr>
        <p:blipFill rotWithShape="1">
          <a:blip r:embed="rId4">
            <a:extLst>
              <a:ext uri="{28A0092B-C50C-407E-A947-70E740481C1C}">
                <a14:useLocalDpi xmlns:a14="http://schemas.microsoft.com/office/drawing/2010/main" val="0"/>
              </a:ext>
            </a:extLst>
          </a:blip>
          <a:srcRect b="10633"/>
          <a:stretch/>
        </p:blipFill>
        <p:spPr>
          <a:xfrm>
            <a:off x="6156896" y="1778585"/>
            <a:ext cx="5219738" cy="3132530"/>
          </a:xfrm>
          <a:prstGeom prst="rect">
            <a:avLst/>
          </a:prstGeom>
        </p:spPr>
      </p:pic>
    </p:spTree>
    <p:extLst>
      <p:ext uri="{BB962C8B-B14F-4D97-AF65-F5344CB8AC3E}">
        <p14:creationId xmlns:p14="http://schemas.microsoft.com/office/powerpoint/2010/main" val="229369935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476" y="216898"/>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714143" y="118818"/>
            <a:ext cx="4796480"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安全生产法</a:t>
            </a:r>
            <a:r>
              <a:rPr lang="en-US" altLang="zh-CN" sz="2400" b="1" dirty="0">
                <a:solidFill>
                  <a:srgbClr val="031F37"/>
                </a:solidFill>
                <a:ea typeface="微软雅黑" panose="020B0503020204020204" pitchFamily="34" charset="-122"/>
                <a:cs typeface="+mn-ea"/>
              </a:rPr>
              <a:t>》</a:t>
            </a:r>
            <a:r>
              <a:rPr lang="zh-CN" altLang="en-US" sz="2400" b="1" dirty="0">
                <a:solidFill>
                  <a:srgbClr val="031F37"/>
                </a:solidFill>
                <a:ea typeface="微软雅黑" panose="020B0503020204020204" pitchFamily="34" charset="-122"/>
                <a:cs typeface="+mn-ea"/>
              </a:rPr>
              <a:t>修正内容新旧对照</a:t>
            </a:r>
            <a:endParaRPr lang="en-GB" altLang="zh-CN" sz="2400" b="1" dirty="0">
              <a:solidFill>
                <a:srgbClr val="031F37"/>
              </a:solidFill>
              <a:ea typeface="微软雅黑" panose="020B0503020204020204" pitchFamily="34" charset="-122"/>
              <a:cs typeface="+mn-ea"/>
            </a:endParaRPr>
          </a:p>
        </p:txBody>
      </p:sp>
      <p:pic>
        <p:nvPicPr>
          <p:cNvPr id="4" name="图片 3" descr="文本&#10;&#10;描述已自动生成">
            <a:extLst>
              <a:ext uri="{FF2B5EF4-FFF2-40B4-BE49-F238E27FC236}">
                <a16:creationId xmlns:a16="http://schemas.microsoft.com/office/drawing/2014/main" id="{BE66D019-54E3-47B8-929F-15F4B0410B9C}"/>
              </a:ext>
            </a:extLst>
          </p:cNvPr>
          <p:cNvPicPr>
            <a:picLocks noChangeAspect="1"/>
          </p:cNvPicPr>
          <p:nvPr/>
        </p:nvPicPr>
        <p:blipFill rotWithShape="1">
          <a:blip r:embed="rId2">
            <a:extLst>
              <a:ext uri="{28A0092B-C50C-407E-A947-70E740481C1C}">
                <a14:useLocalDpi xmlns:a14="http://schemas.microsoft.com/office/drawing/2010/main" val="0"/>
              </a:ext>
            </a:extLst>
          </a:blip>
          <a:srcRect b="9510"/>
          <a:stretch/>
        </p:blipFill>
        <p:spPr>
          <a:xfrm>
            <a:off x="887134" y="1029133"/>
            <a:ext cx="5229263" cy="5559390"/>
          </a:xfrm>
          <a:prstGeom prst="rect">
            <a:avLst/>
          </a:prstGeom>
        </p:spPr>
      </p:pic>
      <p:pic>
        <p:nvPicPr>
          <p:cNvPr id="5" name="图片 4">
            <a:extLst>
              <a:ext uri="{FF2B5EF4-FFF2-40B4-BE49-F238E27FC236}">
                <a16:creationId xmlns:a16="http://schemas.microsoft.com/office/drawing/2014/main" id="{62391095-3465-4D77-B475-A07C80B51C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5378" y="632574"/>
            <a:ext cx="5238788" cy="438951"/>
          </a:xfrm>
          <a:prstGeom prst="rect">
            <a:avLst/>
          </a:prstGeom>
        </p:spPr>
      </p:pic>
      <p:pic>
        <p:nvPicPr>
          <p:cNvPr id="18" name="图片 17" descr="文本&#10;&#10;描述已自动生成">
            <a:extLst>
              <a:ext uri="{FF2B5EF4-FFF2-40B4-BE49-F238E27FC236}">
                <a16:creationId xmlns:a16="http://schemas.microsoft.com/office/drawing/2014/main" id="{6924C20B-2F1B-45A1-AE74-130876BEBF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594" y="3465048"/>
            <a:ext cx="5238788" cy="1600212"/>
          </a:xfrm>
          <a:prstGeom prst="rect">
            <a:avLst/>
          </a:prstGeom>
        </p:spPr>
      </p:pic>
      <p:pic>
        <p:nvPicPr>
          <p:cNvPr id="15" name="图片 14" descr="文本&#10;&#10;中度可信度描述已自动生成">
            <a:extLst>
              <a:ext uri="{FF2B5EF4-FFF2-40B4-BE49-F238E27FC236}">
                <a16:creationId xmlns:a16="http://schemas.microsoft.com/office/drawing/2014/main" id="{35559348-47E1-4D75-A8ED-F3590ACB0F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5650" y="632574"/>
            <a:ext cx="5210213" cy="2905146"/>
          </a:xfrm>
          <a:prstGeom prst="rect">
            <a:avLst/>
          </a:prstGeom>
        </p:spPr>
      </p:pic>
    </p:spTree>
    <p:extLst>
      <p:ext uri="{BB962C8B-B14F-4D97-AF65-F5344CB8AC3E}">
        <p14:creationId xmlns:p14="http://schemas.microsoft.com/office/powerpoint/2010/main" val="374304838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p:cNvSpPr/>
          <p:nvPr/>
        </p:nvSpPr>
        <p:spPr>
          <a:xfrm flipH="1" flipV="1">
            <a:off x="-1" y="0"/>
            <a:ext cx="5835316" cy="6858000"/>
          </a:xfrm>
          <a:custGeom>
            <a:avLst/>
            <a:gdLst>
              <a:gd name="connsiteX0" fmla="*/ 1390188 w 5309163"/>
              <a:gd name="connsiteY0" fmla="*/ 0 h 6858000"/>
              <a:gd name="connsiteX1" fmla="*/ 5309163 w 5309163"/>
              <a:gd name="connsiteY1" fmla="*/ 0 h 6858000"/>
              <a:gd name="connsiteX2" fmla="*/ 5309163 w 5309163"/>
              <a:gd name="connsiteY2" fmla="*/ 6858000 h 6858000"/>
              <a:gd name="connsiteX3" fmla="*/ 0 w 5309163"/>
              <a:gd name="connsiteY3" fmla="*/ 6858000 h 6858000"/>
              <a:gd name="connsiteX4" fmla="*/ 1390188 w 530916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163" h="6858000">
                <a:moveTo>
                  <a:pt x="1390188" y="0"/>
                </a:moveTo>
                <a:lnTo>
                  <a:pt x="5309163" y="0"/>
                </a:lnTo>
                <a:lnTo>
                  <a:pt x="5309163" y="6858000"/>
                </a:lnTo>
                <a:lnTo>
                  <a:pt x="0" y="6858000"/>
                </a:lnTo>
                <a:lnTo>
                  <a:pt x="1390188" y="0"/>
                </a:lnTo>
                <a:close/>
              </a:path>
            </a:pathLst>
          </a:cu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文本框 9"/>
          <p:cNvSpPr txBox="1"/>
          <p:nvPr/>
        </p:nvSpPr>
        <p:spPr>
          <a:xfrm>
            <a:off x="6702828" y="2310786"/>
            <a:ext cx="5265113" cy="17543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5400" b="1" dirty="0">
                <a:solidFill>
                  <a:srgbClr val="031F37"/>
                </a:solidFill>
                <a:ea typeface="微软雅黑" panose="020B0503020204020204" pitchFamily="34" charset="-122"/>
                <a:cs typeface="Arial" panose="020B0604020202020204" pitchFamily="34" charset="0"/>
              </a:rPr>
              <a:t>新</a:t>
            </a:r>
            <a:r>
              <a:rPr lang="en-US" altLang="zh-CN" sz="5400" b="1" dirty="0">
                <a:solidFill>
                  <a:srgbClr val="031F37"/>
                </a:solidFill>
                <a:ea typeface="微软雅黑" panose="020B0503020204020204" pitchFamily="34" charset="-122"/>
                <a:cs typeface="Arial" panose="020B0604020202020204" pitchFamily="34" charset="0"/>
              </a:rPr>
              <a:t>《</a:t>
            </a:r>
            <a:r>
              <a:rPr lang="zh-CN" altLang="en-US" sz="5400" b="1" dirty="0">
                <a:solidFill>
                  <a:srgbClr val="031F37"/>
                </a:solidFill>
                <a:ea typeface="微软雅黑" panose="020B0503020204020204" pitchFamily="34" charset="-122"/>
                <a:cs typeface="Arial" panose="020B0604020202020204" pitchFamily="34" charset="0"/>
              </a:rPr>
              <a:t>安全生产法</a:t>
            </a:r>
            <a:r>
              <a:rPr lang="en-US" altLang="zh-CN" sz="5400" b="1" dirty="0">
                <a:solidFill>
                  <a:srgbClr val="031F37"/>
                </a:solidFill>
                <a:ea typeface="微软雅黑" panose="020B0503020204020204" pitchFamily="34" charset="-122"/>
                <a:cs typeface="Arial" panose="020B0604020202020204" pitchFamily="34" charset="0"/>
              </a:rPr>
              <a:t>》</a:t>
            </a:r>
          </a:p>
          <a:p>
            <a:pPr algn="ctr"/>
            <a:r>
              <a:rPr lang="zh-CN" altLang="en-US" sz="5400" b="1" dirty="0">
                <a:solidFill>
                  <a:srgbClr val="031F37"/>
                </a:solidFill>
                <a:ea typeface="微软雅黑" panose="020B0503020204020204" pitchFamily="34" charset="-122"/>
                <a:cs typeface="Arial" panose="020B0604020202020204" pitchFamily="34" charset="0"/>
              </a:rPr>
              <a:t>相关条文解读</a:t>
            </a:r>
          </a:p>
        </p:txBody>
      </p:sp>
      <p:cxnSp>
        <p:nvCxnSpPr>
          <p:cNvPr id="34" name="直接连接符 33"/>
          <p:cNvCxnSpPr/>
          <p:nvPr/>
        </p:nvCxnSpPr>
        <p:spPr>
          <a:xfrm>
            <a:off x="6776767" y="4142219"/>
            <a:ext cx="4106603" cy="0"/>
          </a:xfrm>
          <a:prstGeom prst="line">
            <a:avLst/>
          </a:prstGeom>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018698" y="2602094"/>
            <a:ext cx="2335386" cy="1540125"/>
            <a:chOff x="5933618" y="1627849"/>
            <a:chExt cx="3951926" cy="2606191"/>
          </a:xfrm>
        </p:grpSpPr>
        <p:sp>
          <p:nvSpPr>
            <p:cNvPr id="11" name="等腰三角形 10"/>
            <p:cNvSpPr/>
            <p:nvPr/>
          </p:nvSpPr>
          <p:spPr>
            <a:xfrm rot="19622149">
              <a:off x="6576686" y="2607155"/>
              <a:ext cx="3117167" cy="1626885"/>
            </a:xfrm>
            <a:prstGeom prst="triangle">
              <a:avLst>
                <a:gd name="adj" fmla="val 50438"/>
              </a:avLst>
            </a:prstGeom>
            <a:solidFill>
              <a:srgbClr val="D6AD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solidFill>
                  <a:srgbClr val="031F37"/>
                </a:solidFill>
                <a:latin typeface="微软雅黑" panose="020B0503020204020204" pitchFamily="34" charset="-122"/>
                <a:ea typeface="微软雅黑" panose="020B0503020204020204" pitchFamily="34" charset="-122"/>
              </a:endParaRPr>
            </a:p>
          </p:txBody>
        </p:sp>
        <p:sp>
          <p:nvSpPr>
            <p:cNvPr id="13" name="任意多边形: 形状 12"/>
            <p:cNvSpPr/>
            <p:nvPr/>
          </p:nvSpPr>
          <p:spPr>
            <a:xfrm>
              <a:off x="5933618" y="1627849"/>
              <a:ext cx="3951926" cy="1627188"/>
            </a:xfrm>
            <a:custGeom>
              <a:avLst/>
              <a:gdLst>
                <a:gd name="connsiteX0" fmla="*/ 750491 w 7927058"/>
                <a:gd name="connsiteY0" fmla="*/ 0 h 1500982"/>
                <a:gd name="connsiteX1" fmla="*/ 2547079 w 7927058"/>
                <a:gd name="connsiteY1" fmla="*/ 0 h 1500982"/>
                <a:gd name="connsiteX2" fmla="*/ 6130470 w 7927058"/>
                <a:gd name="connsiteY2" fmla="*/ 0 h 1500982"/>
                <a:gd name="connsiteX3" fmla="*/ 7927058 w 7927058"/>
                <a:gd name="connsiteY3" fmla="*/ 0 h 1500982"/>
                <a:gd name="connsiteX4" fmla="*/ 7927058 w 7927058"/>
                <a:gd name="connsiteY4" fmla="*/ 1500982 h 1500982"/>
                <a:gd name="connsiteX5" fmla="*/ 6130470 w 7927058"/>
                <a:gd name="connsiteY5" fmla="*/ 1500982 h 1500982"/>
                <a:gd name="connsiteX6" fmla="*/ 6130470 w 7927058"/>
                <a:gd name="connsiteY6" fmla="*/ 1500982 h 1500982"/>
                <a:gd name="connsiteX7" fmla="*/ 750491 w 7927058"/>
                <a:gd name="connsiteY7" fmla="*/ 1500981 h 1500982"/>
                <a:gd name="connsiteX8" fmla="*/ 3875 w 7927058"/>
                <a:gd name="connsiteY8" fmla="*/ 827223 h 1500982"/>
                <a:gd name="connsiteX9" fmla="*/ 0 w 7927058"/>
                <a:gd name="connsiteY9" fmla="*/ 750491 h 1500982"/>
                <a:gd name="connsiteX10" fmla="*/ 3875 w 7927058"/>
                <a:gd name="connsiteY10" fmla="*/ 673758 h 1500982"/>
                <a:gd name="connsiteX11" fmla="*/ 750491 w 7927058"/>
                <a:gd name="connsiteY11" fmla="*/ 0 h 150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7058" h="1500982">
                  <a:moveTo>
                    <a:pt x="750491" y="0"/>
                  </a:moveTo>
                  <a:lnTo>
                    <a:pt x="2547079" y="0"/>
                  </a:lnTo>
                  <a:lnTo>
                    <a:pt x="6130470" y="0"/>
                  </a:lnTo>
                  <a:lnTo>
                    <a:pt x="7927058" y="0"/>
                  </a:lnTo>
                  <a:lnTo>
                    <a:pt x="7927058" y="1500982"/>
                  </a:lnTo>
                  <a:lnTo>
                    <a:pt x="6130470" y="1500982"/>
                  </a:lnTo>
                  <a:lnTo>
                    <a:pt x="6130470" y="1500982"/>
                  </a:lnTo>
                  <a:lnTo>
                    <a:pt x="750491" y="1500981"/>
                  </a:lnTo>
                  <a:cubicBezTo>
                    <a:pt x="361911" y="1500981"/>
                    <a:pt x="42307" y="1205663"/>
                    <a:pt x="3875" y="827223"/>
                  </a:cubicBezTo>
                  <a:lnTo>
                    <a:pt x="0" y="750491"/>
                  </a:lnTo>
                  <a:lnTo>
                    <a:pt x="3875" y="673758"/>
                  </a:lnTo>
                  <a:cubicBezTo>
                    <a:pt x="42307" y="295318"/>
                    <a:pt x="361911" y="0"/>
                    <a:pt x="750491" y="0"/>
                  </a:cubicBezTo>
                  <a:close/>
                </a:path>
              </a:pathLst>
            </a:custGeom>
            <a:solidFill>
              <a:srgbClr val="FFCC00"/>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solidFill>
                    <a:srgbClr val="031F37"/>
                  </a:solidFill>
                  <a:latin typeface="微软雅黑" panose="020B0503020204020204" pitchFamily="34" charset="-122"/>
                  <a:ea typeface="微软雅黑" panose="020B0503020204020204" pitchFamily="34" charset="-122"/>
                </a:rPr>
                <a:t>04</a:t>
              </a:r>
              <a:endParaRPr lang="zh-CN" altLang="en-US" sz="5400" b="1" dirty="0">
                <a:solidFill>
                  <a:srgbClr val="031F37"/>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4751" y="256987"/>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3384" y="100593"/>
            <a:ext cx="3213905"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cs typeface="+mn-ea"/>
              </a:rPr>
              <a:t>主要修正内容解读</a:t>
            </a:r>
            <a:endParaRPr lang="en-GB" altLang="zh-CN" sz="2400" b="1" dirty="0">
              <a:solidFill>
                <a:srgbClr val="031F37"/>
              </a:solidFill>
              <a:ea typeface="微软雅黑" panose="020B0503020204020204" pitchFamily="34" charset="-122"/>
              <a:cs typeface="+mn-ea"/>
            </a:endParaRPr>
          </a:p>
        </p:txBody>
      </p:sp>
      <p:grpSp>
        <p:nvGrpSpPr>
          <p:cNvPr id="2" name="组合 1">
            <a:extLst>
              <a:ext uri="{FF2B5EF4-FFF2-40B4-BE49-F238E27FC236}">
                <a16:creationId xmlns:a16="http://schemas.microsoft.com/office/drawing/2014/main" id="{4E55C72D-9C0A-4B1C-A40C-7DF41A4CD688}"/>
              </a:ext>
            </a:extLst>
          </p:cNvPr>
          <p:cNvGrpSpPr/>
          <p:nvPr/>
        </p:nvGrpSpPr>
        <p:grpSpPr>
          <a:xfrm>
            <a:off x="1712406" y="725552"/>
            <a:ext cx="10161348" cy="3921012"/>
            <a:chOff x="6450215" y="1853735"/>
            <a:chExt cx="8530505" cy="4313956"/>
          </a:xfrm>
        </p:grpSpPr>
        <p:sp>
          <p:nvSpPr>
            <p:cNvPr id="37" name="稻壳儿 夏至夏末"/>
            <p:cNvSpPr txBox="1"/>
            <p:nvPr/>
          </p:nvSpPr>
          <p:spPr>
            <a:xfrm>
              <a:off x="6941628" y="1853735"/>
              <a:ext cx="7263527"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强化新时代安全发展理念、全面落实安全生产责任制</a:t>
              </a:r>
            </a:p>
          </p:txBody>
        </p:sp>
        <p:sp>
          <p:nvSpPr>
            <p:cNvPr id="38" name="稻壳儿 夏至夏末"/>
            <p:cNvSpPr txBox="1"/>
            <p:nvPr/>
          </p:nvSpPr>
          <p:spPr>
            <a:xfrm>
              <a:off x="6450215" y="2341281"/>
              <a:ext cx="8530505" cy="3826410"/>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新法第三条 </a:t>
              </a:r>
              <a:r>
                <a:rPr lang="zh-CN" altLang="en-US" sz="2000" b="1" u="heavy" dirty="0">
                  <a:solidFill>
                    <a:srgbClr val="031F37"/>
                  </a:solidFill>
                  <a:latin typeface="楷体" panose="02010609060101010101" pitchFamily="49" charset="-122"/>
                  <a:ea typeface="楷体" panose="02010609060101010101" pitchFamily="49" charset="-122"/>
                </a:rPr>
                <a:t>安全生产工作应当坚持中国共产党的领导。</a:t>
              </a:r>
            </a:p>
            <a:p>
              <a:pPr indent="457200"/>
              <a:r>
                <a:rPr lang="zh-CN" altLang="en-US" sz="2000" b="1" dirty="0">
                  <a:solidFill>
                    <a:srgbClr val="031F37"/>
                  </a:solidFill>
                  <a:latin typeface="楷体" panose="02010609060101010101" pitchFamily="49" charset="-122"/>
                  <a:ea typeface="楷体" panose="02010609060101010101" pitchFamily="49" charset="-122"/>
                </a:rPr>
                <a:t>安全生产工作应当以人为本，</a:t>
              </a:r>
              <a:r>
                <a:rPr lang="zh-CN" altLang="en-US" sz="2000" b="1" u="heavy" dirty="0">
                  <a:solidFill>
                    <a:srgbClr val="031F37"/>
                  </a:solidFill>
                  <a:latin typeface="楷体" panose="02010609060101010101" pitchFamily="49" charset="-122"/>
                  <a:ea typeface="楷体" panose="02010609060101010101" pitchFamily="49" charset="-122"/>
                </a:rPr>
                <a:t>坚持人民至上、生命至上，把保护人民生命安全摆在首位，树牢安全发展理念，</a:t>
              </a:r>
              <a:r>
                <a:rPr lang="zh-CN" altLang="en-US" sz="2000" b="1" dirty="0">
                  <a:solidFill>
                    <a:srgbClr val="031F37"/>
                  </a:solidFill>
                  <a:latin typeface="楷体" panose="02010609060101010101" pitchFamily="49" charset="-122"/>
                  <a:ea typeface="楷体" panose="02010609060101010101" pitchFamily="49" charset="-122"/>
                </a:rPr>
                <a:t>坚持安全第一、预防为主、综合治理的方针，</a:t>
              </a:r>
              <a:r>
                <a:rPr lang="zh-CN" altLang="en-US" sz="2000" b="1" u="heavy" dirty="0">
                  <a:solidFill>
                    <a:srgbClr val="031F37"/>
                  </a:solidFill>
                  <a:latin typeface="楷体" panose="02010609060101010101" pitchFamily="49" charset="-122"/>
                  <a:ea typeface="楷体" panose="02010609060101010101" pitchFamily="49" charset="-122"/>
                </a:rPr>
                <a:t>从源头上防范化解重大安全风险。</a:t>
              </a:r>
            </a:p>
            <a:p>
              <a:pPr indent="457200"/>
              <a:r>
                <a:rPr lang="zh-CN" altLang="en-US" sz="2000" b="1" u="heavy" dirty="0">
                  <a:solidFill>
                    <a:srgbClr val="031F37"/>
                  </a:solidFill>
                  <a:latin typeface="楷体" panose="02010609060101010101" pitchFamily="49" charset="-122"/>
                  <a:ea typeface="楷体" panose="02010609060101010101" pitchFamily="49" charset="-122"/>
                </a:rPr>
                <a:t>安全生产工作应当实行管</a:t>
              </a:r>
              <a:r>
                <a:rPr lang="zh-CN" altLang="en-US" sz="2000" b="1" u="sng" dirty="0">
                  <a:solidFill>
                    <a:srgbClr val="031F37"/>
                  </a:solidFill>
                  <a:latin typeface="楷体" panose="02010609060101010101" pitchFamily="49" charset="-122"/>
                  <a:ea typeface="楷体" panose="02010609060101010101" pitchFamily="49" charset="-122"/>
                </a:rPr>
                <a:t>行业</a:t>
              </a:r>
              <a:r>
                <a:rPr lang="zh-CN" altLang="en-US" sz="2000" b="1" u="heavy" dirty="0">
                  <a:solidFill>
                    <a:srgbClr val="031F37"/>
                  </a:solidFill>
                  <a:latin typeface="楷体" panose="02010609060101010101" pitchFamily="49" charset="-122"/>
                  <a:ea typeface="楷体" panose="02010609060101010101" pitchFamily="49" charset="-122"/>
                </a:rPr>
                <a:t>必须管安全、管业务必须管安全、管生产经营必须管安全，</a:t>
              </a:r>
              <a:r>
                <a:rPr lang="zh-CN" altLang="en-US" sz="2000" b="1" dirty="0">
                  <a:solidFill>
                    <a:srgbClr val="031F37"/>
                  </a:solidFill>
                  <a:latin typeface="楷体" panose="02010609060101010101" pitchFamily="49" charset="-122"/>
                  <a:ea typeface="楷体" panose="02010609060101010101" pitchFamily="49" charset="-122"/>
                </a:rPr>
                <a:t>强化和落实生产经营单位的主体责任</a:t>
              </a:r>
              <a:r>
                <a:rPr lang="zh-CN" altLang="en-US" sz="2000" b="1" u="heavy" dirty="0">
                  <a:solidFill>
                    <a:srgbClr val="031F37"/>
                  </a:solidFill>
                  <a:latin typeface="楷体" panose="02010609060101010101" pitchFamily="49" charset="-122"/>
                  <a:ea typeface="楷体" panose="02010609060101010101" pitchFamily="49" charset="-122"/>
                </a:rPr>
                <a:t>与政府监管责任</a:t>
              </a:r>
              <a:r>
                <a:rPr lang="zh-CN" altLang="en-US" sz="2000" b="1" dirty="0">
                  <a:solidFill>
                    <a:srgbClr val="031F37"/>
                  </a:solidFill>
                  <a:latin typeface="楷体" panose="02010609060101010101" pitchFamily="49" charset="-122"/>
                  <a:ea typeface="楷体" panose="02010609060101010101" pitchFamily="49" charset="-122"/>
                </a:rPr>
                <a:t>，建立生产经营单位负责、职工参与、政府监管、行业自律和社会监督的机制。</a:t>
              </a:r>
              <a:endParaRPr lang="en-US" altLang="zh-CN" sz="2000" b="1" dirty="0">
                <a:solidFill>
                  <a:srgbClr val="031F37"/>
                </a:solidFill>
                <a:latin typeface="楷体" panose="02010609060101010101" pitchFamily="49" charset="-122"/>
                <a:ea typeface="楷体" panose="02010609060101010101" pitchFamily="49" charset="-122"/>
              </a:endParaRPr>
            </a:p>
            <a:p>
              <a:pPr indent="457200"/>
              <a:r>
                <a:rPr lang="zh-CN" altLang="en-US" sz="2000" b="1" dirty="0">
                  <a:solidFill>
                    <a:srgbClr val="031F37"/>
                  </a:solidFill>
                  <a:latin typeface="楷体" panose="02010609060101010101" pitchFamily="49" charset="-122"/>
                  <a:ea typeface="楷体" panose="02010609060101010101" pitchFamily="49" charset="-122"/>
                </a:rPr>
                <a:t>第四条新增第二款 </a:t>
              </a:r>
              <a:r>
                <a:rPr lang="zh-CN" altLang="en-US" sz="2000" b="1" u="heavy" dirty="0">
                  <a:solidFill>
                    <a:srgbClr val="031F37"/>
                  </a:solidFill>
                  <a:latin typeface="楷体" panose="02010609060101010101" pitchFamily="49" charset="-122"/>
                  <a:ea typeface="楷体" panose="02010609060101010101" pitchFamily="49" charset="-122"/>
                </a:rPr>
                <a:t>平台经济等新兴行业、领域的生产经营单位应当根据本行业、领域的特点，建立健全并落实全员安全生产责任制，加强从业人员安全生产教育和培训，履行本法和其他法律、法规规定的有关安全生产义务。</a:t>
              </a:r>
            </a:p>
            <a:p>
              <a:pPr indent="457200"/>
              <a:endParaRPr lang="en-US" altLang="zh-CN" sz="2000" b="1" dirty="0">
                <a:solidFill>
                  <a:srgbClr val="031F37"/>
                </a:solidFill>
                <a:latin typeface="楷体" panose="02010609060101010101" pitchFamily="49" charset="-122"/>
                <a:ea typeface="楷体" panose="02010609060101010101" pitchFamily="49" charset="-122"/>
              </a:endParaRPr>
            </a:p>
          </p:txBody>
        </p:sp>
      </p:grpSp>
      <p:grpSp>
        <p:nvGrpSpPr>
          <p:cNvPr id="14" name="组合 13"/>
          <p:cNvGrpSpPr/>
          <p:nvPr/>
        </p:nvGrpSpPr>
        <p:grpSpPr>
          <a:xfrm>
            <a:off x="498418" y="4399825"/>
            <a:ext cx="1620000" cy="576000"/>
            <a:chOff x="2886463" y="3364483"/>
            <a:chExt cx="3869635" cy="1139687"/>
          </a:xfrm>
        </p:grpSpPr>
        <p:sp>
          <p:nvSpPr>
            <p:cNvPr id="32" name="六边形 31"/>
            <p:cNvSpPr/>
            <p:nvPr/>
          </p:nvSpPr>
          <p:spPr>
            <a:xfrm>
              <a:off x="2886463" y="3364483"/>
              <a:ext cx="3869635" cy="11396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5" name="稻壳儿 夏至夏末"/>
            <p:cNvSpPr txBox="1"/>
            <p:nvPr/>
          </p:nvSpPr>
          <p:spPr>
            <a:xfrm>
              <a:off x="3497966" y="3465288"/>
              <a:ext cx="2646630"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解读二</a:t>
              </a:r>
            </a:p>
          </p:txBody>
        </p:sp>
      </p:grpSp>
      <p:grpSp>
        <p:nvGrpSpPr>
          <p:cNvPr id="12" name="组合 11"/>
          <p:cNvGrpSpPr/>
          <p:nvPr/>
        </p:nvGrpSpPr>
        <p:grpSpPr>
          <a:xfrm>
            <a:off x="498418" y="668383"/>
            <a:ext cx="1620000" cy="576000"/>
            <a:chOff x="2886463" y="1853735"/>
            <a:chExt cx="3869635" cy="1139687"/>
          </a:xfrm>
        </p:grpSpPr>
        <p:sp>
          <p:nvSpPr>
            <p:cNvPr id="31" name="六边形 30"/>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6" name="稻壳儿 夏至夏末"/>
            <p:cNvSpPr txBox="1"/>
            <p:nvPr/>
          </p:nvSpPr>
          <p:spPr>
            <a:xfrm>
              <a:off x="3630295" y="1974283"/>
              <a:ext cx="2381968" cy="730769"/>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解读一</a:t>
              </a:r>
            </a:p>
          </p:txBody>
        </p:sp>
      </p:grpSp>
      <p:grpSp>
        <p:nvGrpSpPr>
          <p:cNvPr id="41" name="组合 40">
            <a:extLst>
              <a:ext uri="{FF2B5EF4-FFF2-40B4-BE49-F238E27FC236}">
                <a16:creationId xmlns:a16="http://schemas.microsoft.com/office/drawing/2014/main" id="{BF0CFFD1-0152-49B4-9BE1-1FF902F151E1}"/>
              </a:ext>
            </a:extLst>
          </p:cNvPr>
          <p:cNvGrpSpPr/>
          <p:nvPr/>
        </p:nvGrpSpPr>
        <p:grpSpPr>
          <a:xfrm>
            <a:off x="1712406" y="4453758"/>
            <a:ext cx="10444364" cy="1810985"/>
            <a:chOff x="6450215" y="1853735"/>
            <a:chExt cx="8530505" cy="1810985"/>
          </a:xfrm>
        </p:grpSpPr>
        <p:sp>
          <p:nvSpPr>
            <p:cNvPr id="43" name="稻壳儿 夏至夏末">
              <a:extLst>
                <a:ext uri="{FF2B5EF4-FFF2-40B4-BE49-F238E27FC236}">
                  <a16:creationId xmlns:a16="http://schemas.microsoft.com/office/drawing/2014/main" id="{4B504A10-1264-4386-B80B-8EA8F4223012}"/>
                </a:ext>
              </a:extLst>
            </p:cNvPr>
            <p:cNvSpPr txBox="1"/>
            <p:nvPr/>
          </p:nvSpPr>
          <p:spPr>
            <a:xfrm>
              <a:off x="6941628" y="1853735"/>
              <a:ext cx="3418749"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进一步明确安全生产监督机构</a:t>
              </a:r>
            </a:p>
          </p:txBody>
        </p:sp>
        <p:sp>
          <p:nvSpPr>
            <p:cNvPr id="44" name="稻壳儿 夏至夏末">
              <a:extLst>
                <a:ext uri="{FF2B5EF4-FFF2-40B4-BE49-F238E27FC236}">
                  <a16:creationId xmlns:a16="http://schemas.microsoft.com/office/drawing/2014/main" id="{ABC5CF0E-E36E-4DF3-9723-5ABEFC68981A}"/>
                </a:ext>
              </a:extLst>
            </p:cNvPr>
            <p:cNvSpPr txBox="1"/>
            <p:nvPr/>
          </p:nvSpPr>
          <p:spPr>
            <a:xfrm>
              <a:off x="6450215" y="2341281"/>
              <a:ext cx="8530505" cy="1323439"/>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第九条新增第二款 </a:t>
              </a:r>
              <a:r>
                <a:rPr lang="zh-CN" altLang="en-US" sz="2000" b="1" u="heavy" dirty="0">
                  <a:solidFill>
                    <a:srgbClr val="031F37"/>
                  </a:solidFill>
                  <a:latin typeface="楷体" panose="02010609060101010101" pitchFamily="49" charset="-122"/>
                  <a:ea typeface="楷体" panose="02010609060101010101" pitchFamily="49" charset="-122"/>
                </a:rPr>
                <a:t>乡镇人民政府和街道办事处，以及开发区、工业园区、港区、风景区等应当明确负责安全生产监督管理的有关工作机构及其职责，加强安全生产监管力量建设，按照职责对本行政区域或者管理区域内生产经营单位安全生产状况进行监督检查，协助人民政府有关部门或者按照授权依法履行安全生产监督管理职责。</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4751" y="256987"/>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3384" y="100593"/>
            <a:ext cx="3213905"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cs typeface="+mn-ea"/>
              </a:rPr>
              <a:t>典型案例</a:t>
            </a:r>
            <a:endParaRPr lang="en-GB" altLang="zh-CN" sz="2400" b="1" dirty="0">
              <a:solidFill>
                <a:srgbClr val="031F37"/>
              </a:solidFill>
              <a:ea typeface="微软雅黑" panose="020B0503020204020204" pitchFamily="34" charset="-122"/>
              <a:cs typeface="+mn-ea"/>
            </a:endParaRPr>
          </a:p>
        </p:txBody>
      </p:sp>
      <p:sp>
        <p:nvSpPr>
          <p:cNvPr id="38" name="稻壳儿 夏至夏末"/>
          <p:cNvSpPr txBox="1"/>
          <p:nvPr/>
        </p:nvSpPr>
        <p:spPr>
          <a:xfrm>
            <a:off x="1934131" y="1261834"/>
            <a:ext cx="9133226" cy="2628605"/>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lnSpc>
                <a:spcPct val="120000"/>
              </a:lnSpc>
            </a:pPr>
            <a:r>
              <a:rPr lang="en-US" altLang="zh-CN" sz="2000" b="1" dirty="0">
                <a:solidFill>
                  <a:srgbClr val="031F37"/>
                </a:solidFill>
                <a:latin typeface="楷体" panose="02010609060101010101" pitchFamily="49" charset="-122"/>
                <a:ea typeface="楷体" panose="02010609060101010101" pitchFamily="49" charset="-122"/>
              </a:rPr>
              <a:t>2015</a:t>
            </a:r>
            <a:r>
              <a:rPr lang="zh-CN" altLang="en-US" sz="2000" b="1" dirty="0">
                <a:solidFill>
                  <a:srgbClr val="031F37"/>
                </a:solidFill>
                <a:latin typeface="楷体" panose="02010609060101010101" pitchFamily="49" charset="-122"/>
                <a:ea typeface="楷体" panose="02010609060101010101" pitchFamily="49" charset="-122"/>
              </a:rPr>
              <a:t>年</a:t>
            </a:r>
            <a:r>
              <a:rPr lang="en-US" altLang="zh-CN" sz="2000" b="1" dirty="0">
                <a:solidFill>
                  <a:srgbClr val="031F37"/>
                </a:solidFill>
                <a:latin typeface="楷体" panose="02010609060101010101" pitchFamily="49" charset="-122"/>
                <a:ea typeface="楷体" panose="02010609060101010101" pitchFamily="49" charset="-122"/>
              </a:rPr>
              <a:t>10</a:t>
            </a:r>
            <a:r>
              <a:rPr lang="zh-CN" altLang="en-US" sz="2000" b="1" dirty="0">
                <a:solidFill>
                  <a:srgbClr val="031F37"/>
                </a:solidFill>
                <a:latin typeface="楷体" panose="02010609060101010101" pitchFamily="49" charset="-122"/>
                <a:ea typeface="楷体" panose="02010609060101010101" pitchFamily="49" charset="-122"/>
              </a:rPr>
              <a:t>月</a:t>
            </a:r>
            <a:r>
              <a:rPr lang="en-US" altLang="zh-CN" sz="2000" b="1" dirty="0">
                <a:solidFill>
                  <a:srgbClr val="031F37"/>
                </a:solidFill>
                <a:latin typeface="楷体" panose="02010609060101010101" pitchFamily="49" charset="-122"/>
                <a:ea typeface="楷体" panose="02010609060101010101" pitchFamily="49" charset="-122"/>
              </a:rPr>
              <a:t>18</a:t>
            </a:r>
            <a:r>
              <a:rPr lang="zh-CN" altLang="en-US" sz="2000" b="1" dirty="0">
                <a:solidFill>
                  <a:srgbClr val="031F37"/>
                </a:solidFill>
                <a:latin typeface="楷体" panose="02010609060101010101" pitchFamily="49" charset="-122"/>
                <a:ea typeface="楷体" panose="02010609060101010101" pitchFamily="49" charset="-122"/>
              </a:rPr>
              <a:t>日，某石化设备有限公司二期</a:t>
            </a:r>
            <a:r>
              <a:rPr lang="en-US" altLang="zh-CN" sz="2000" b="1" dirty="0">
                <a:solidFill>
                  <a:srgbClr val="031F37"/>
                </a:solidFill>
                <a:latin typeface="楷体" panose="02010609060101010101" pitchFamily="49" charset="-122"/>
                <a:ea typeface="楷体" panose="02010609060101010101" pitchFamily="49" charset="-122"/>
              </a:rPr>
              <a:t>120</a:t>
            </a:r>
            <a:r>
              <a:rPr lang="zh-CN" altLang="en-US" sz="2000" b="1" dirty="0">
                <a:solidFill>
                  <a:srgbClr val="031F37"/>
                </a:solidFill>
                <a:latin typeface="楷体" panose="02010609060101010101" pitchFamily="49" charset="-122"/>
                <a:ea typeface="楷体" panose="02010609060101010101" pitchFamily="49" charset="-122"/>
              </a:rPr>
              <a:t>万吨</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年石脑油综合利用项目催化重整联合装置加热炉炉管蠕胀破裂造成管内原料石脑油、氢气泄漏，导致火灾事故，未造成人员伤亡，直接经济损失约</a:t>
            </a:r>
            <a:r>
              <a:rPr lang="en-US" altLang="zh-CN" sz="2000" b="1" dirty="0">
                <a:solidFill>
                  <a:srgbClr val="031F37"/>
                </a:solidFill>
                <a:latin typeface="楷体" panose="02010609060101010101" pitchFamily="49" charset="-122"/>
                <a:ea typeface="楷体" panose="02010609060101010101" pitchFamily="49" charset="-122"/>
              </a:rPr>
              <a:t>311</a:t>
            </a:r>
            <a:r>
              <a:rPr lang="zh-CN" altLang="en-US" sz="2000" b="1" dirty="0">
                <a:solidFill>
                  <a:srgbClr val="031F37"/>
                </a:solidFill>
                <a:latin typeface="楷体" panose="02010609060101010101" pitchFamily="49" charset="-122"/>
                <a:ea typeface="楷体" panose="02010609060101010101" pitchFamily="49" charset="-122"/>
              </a:rPr>
              <a:t>万元。经事故调查组调查发现，事故起因是操作工违规操作引起炉管管道短期过热致使炉管破裂。事故调查组认定，该事故是一起一般生产安全责任事故，某石化设备有限公司安全生产主体责任不落实，对事故发生负有责任。公司主要负责人未履行法定安全生产管理职责，导致发生生产安全事故。</a:t>
            </a:r>
            <a:endParaRPr lang="en-US" altLang="zh-CN" sz="2000" b="1" dirty="0">
              <a:solidFill>
                <a:srgbClr val="031F37"/>
              </a:solidFill>
              <a:latin typeface="楷体" panose="02010609060101010101" pitchFamily="49" charset="-122"/>
              <a:ea typeface="楷体" panose="02010609060101010101" pitchFamily="49" charset="-122"/>
            </a:endParaRPr>
          </a:p>
        </p:txBody>
      </p:sp>
      <p:grpSp>
        <p:nvGrpSpPr>
          <p:cNvPr id="14" name="组合 13"/>
          <p:cNvGrpSpPr/>
          <p:nvPr/>
        </p:nvGrpSpPr>
        <p:grpSpPr>
          <a:xfrm>
            <a:off x="315127" y="3943565"/>
            <a:ext cx="1620000" cy="576000"/>
            <a:chOff x="2886463" y="3364483"/>
            <a:chExt cx="3869635" cy="1139687"/>
          </a:xfrm>
        </p:grpSpPr>
        <p:sp>
          <p:nvSpPr>
            <p:cNvPr id="32" name="六边形 31"/>
            <p:cNvSpPr/>
            <p:nvPr/>
          </p:nvSpPr>
          <p:spPr>
            <a:xfrm>
              <a:off x="2886463" y="3364483"/>
              <a:ext cx="3869635" cy="11396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5" name="稻壳儿 夏至夏末"/>
            <p:cNvSpPr txBox="1"/>
            <p:nvPr/>
          </p:nvSpPr>
          <p:spPr>
            <a:xfrm>
              <a:off x="3874818" y="3477595"/>
              <a:ext cx="1911454"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处罚</a:t>
              </a:r>
            </a:p>
          </p:txBody>
        </p:sp>
      </p:grpSp>
      <p:grpSp>
        <p:nvGrpSpPr>
          <p:cNvPr id="12" name="组合 11"/>
          <p:cNvGrpSpPr/>
          <p:nvPr/>
        </p:nvGrpSpPr>
        <p:grpSpPr>
          <a:xfrm>
            <a:off x="285935" y="1261834"/>
            <a:ext cx="1620000" cy="576000"/>
            <a:chOff x="2886463" y="1853735"/>
            <a:chExt cx="3869635" cy="1139687"/>
          </a:xfrm>
        </p:grpSpPr>
        <p:sp>
          <p:nvSpPr>
            <p:cNvPr id="31" name="六边形 30"/>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6" name="稻壳儿 夏至夏末"/>
            <p:cNvSpPr txBox="1"/>
            <p:nvPr/>
          </p:nvSpPr>
          <p:spPr>
            <a:xfrm>
              <a:off x="3865552" y="1966847"/>
              <a:ext cx="1911454"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事实</a:t>
              </a:r>
            </a:p>
          </p:txBody>
        </p:sp>
      </p:grpSp>
      <p:sp>
        <p:nvSpPr>
          <p:cNvPr id="44" name="稻壳儿 夏至夏末">
            <a:extLst>
              <a:ext uri="{FF2B5EF4-FFF2-40B4-BE49-F238E27FC236}">
                <a16:creationId xmlns:a16="http://schemas.microsoft.com/office/drawing/2014/main" id="{ABC5CF0E-E36E-4DF3-9723-5ABEFC68981A}"/>
              </a:ext>
            </a:extLst>
          </p:cNvPr>
          <p:cNvSpPr txBox="1"/>
          <p:nvPr/>
        </p:nvSpPr>
        <p:spPr>
          <a:xfrm>
            <a:off x="1933647" y="3943566"/>
            <a:ext cx="9133226" cy="1520609"/>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lnSpc>
                <a:spcPct val="120000"/>
              </a:lnSpc>
            </a:pPr>
            <a:r>
              <a:rPr lang="zh-CN" altLang="en-US" sz="2000" b="1" dirty="0">
                <a:solidFill>
                  <a:srgbClr val="031F37"/>
                </a:solidFill>
                <a:latin typeface="楷体" panose="02010609060101010101" pitchFamily="49" charset="-122"/>
                <a:ea typeface="楷体" panose="02010609060101010101" pitchFamily="49" charset="-122"/>
              </a:rPr>
              <a:t>根据原</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安全生产法</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第一百零九条第（一）项规定，区安监部门对事故责任单位某石化设备有限公司作出罚款</a:t>
            </a:r>
            <a:r>
              <a:rPr lang="en-US" altLang="zh-CN" sz="2000" b="1" dirty="0">
                <a:solidFill>
                  <a:srgbClr val="031F37"/>
                </a:solidFill>
                <a:latin typeface="楷体" panose="02010609060101010101" pitchFamily="49" charset="-122"/>
                <a:ea typeface="楷体" panose="02010609060101010101" pitchFamily="49" charset="-122"/>
              </a:rPr>
              <a:t>20</a:t>
            </a:r>
            <a:r>
              <a:rPr lang="zh-CN" altLang="en-US" sz="2000" b="1" dirty="0">
                <a:solidFill>
                  <a:srgbClr val="031F37"/>
                </a:solidFill>
                <a:latin typeface="楷体" panose="02010609060101010101" pitchFamily="49" charset="-122"/>
                <a:ea typeface="楷体" panose="02010609060101010101" pitchFamily="49" charset="-122"/>
              </a:rPr>
              <a:t>万元的行政处罚。根据</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安全生产法</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第九十二条第（一）项规定，区安监部门对该公司总经理处以上一年年收入</a:t>
            </a:r>
            <a:r>
              <a:rPr lang="en-US" altLang="zh-CN" sz="2000" b="1" dirty="0">
                <a:solidFill>
                  <a:srgbClr val="031F37"/>
                </a:solidFill>
                <a:latin typeface="楷体" panose="02010609060101010101" pitchFamily="49" charset="-122"/>
                <a:ea typeface="楷体" panose="02010609060101010101" pitchFamily="49" charset="-122"/>
              </a:rPr>
              <a:t>30</a:t>
            </a:r>
            <a:r>
              <a:rPr lang="zh-CN" altLang="en-US" sz="2000" b="1" dirty="0">
                <a:solidFill>
                  <a:srgbClr val="031F37"/>
                </a:solidFill>
                <a:latin typeface="楷体" panose="02010609060101010101" pitchFamily="49" charset="-122"/>
                <a:ea typeface="楷体" panose="02010609060101010101" pitchFamily="49" charset="-122"/>
              </a:rPr>
              <a:t>％的罚款。</a:t>
            </a:r>
          </a:p>
        </p:txBody>
      </p:sp>
      <p:sp>
        <p:nvSpPr>
          <p:cNvPr id="21" name="稻壳儿 夏至夏末">
            <a:extLst>
              <a:ext uri="{FF2B5EF4-FFF2-40B4-BE49-F238E27FC236}">
                <a16:creationId xmlns:a16="http://schemas.microsoft.com/office/drawing/2014/main" id="{E78AC238-0AF9-4E79-A9DC-13C88B794C3B}"/>
              </a:ext>
            </a:extLst>
          </p:cNvPr>
          <p:cNvSpPr txBox="1"/>
          <p:nvPr/>
        </p:nvSpPr>
        <p:spPr>
          <a:xfrm>
            <a:off x="2889302" y="652820"/>
            <a:ext cx="6805241"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安全生产主体责任不落实导致危险化学品火灾事故发生</a:t>
            </a:r>
          </a:p>
        </p:txBody>
      </p:sp>
      <p:pic>
        <p:nvPicPr>
          <p:cNvPr id="5" name="图片 4" descr="卡通人物&#10;&#10;描述已自动生成">
            <a:extLst>
              <a:ext uri="{FF2B5EF4-FFF2-40B4-BE49-F238E27FC236}">
                <a16:creationId xmlns:a16="http://schemas.microsoft.com/office/drawing/2014/main" id="{C564852B-804C-4507-BE30-4E223FCE44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171" y="5281034"/>
            <a:ext cx="2876829" cy="1576966"/>
          </a:xfrm>
          <a:prstGeom prst="rect">
            <a:avLst/>
          </a:prstGeom>
        </p:spPr>
      </p:pic>
    </p:spTree>
    <p:extLst>
      <p:ext uri="{BB962C8B-B14F-4D97-AF65-F5344CB8AC3E}">
        <p14:creationId xmlns:p14="http://schemas.microsoft.com/office/powerpoint/2010/main" val="1915326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p:cNvSpPr/>
          <p:nvPr/>
        </p:nvSpPr>
        <p:spPr>
          <a:xfrm flipH="1" flipV="1">
            <a:off x="-1" y="0"/>
            <a:ext cx="5835316" cy="6858000"/>
          </a:xfrm>
          <a:custGeom>
            <a:avLst/>
            <a:gdLst>
              <a:gd name="connsiteX0" fmla="*/ 1390188 w 5309163"/>
              <a:gd name="connsiteY0" fmla="*/ 0 h 6858000"/>
              <a:gd name="connsiteX1" fmla="*/ 5309163 w 5309163"/>
              <a:gd name="connsiteY1" fmla="*/ 0 h 6858000"/>
              <a:gd name="connsiteX2" fmla="*/ 5309163 w 5309163"/>
              <a:gd name="connsiteY2" fmla="*/ 6858000 h 6858000"/>
              <a:gd name="connsiteX3" fmla="*/ 0 w 5309163"/>
              <a:gd name="connsiteY3" fmla="*/ 6858000 h 6858000"/>
              <a:gd name="connsiteX4" fmla="*/ 1390188 w 530916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163" h="6858000">
                <a:moveTo>
                  <a:pt x="1390188" y="0"/>
                </a:moveTo>
                <a:lnTo>
                  <a:pt x="5309163" y="0"/>
                </a:lnTo>
                <a:lnTo>
                  <a:pt x="5309163" y="6858000"/>
                </a:lnTo>
                <a:lnTo>
                  <a:pt x="0" y="6858000"/>
                </a:lnTo>
                <a:lnTo>
                  <a:pt x="1390188" y="0"/>
                </a:lnTo>
                <a:close/>
              </a:path>
            </a:pathLst>
          </a:cu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文本框 9"/>
          <p:cNvSpPr txBox="1"/>
          <p:nvPr/>
        </p:nvSpPr>
        <p:spPr>
          <a:xfrm>
            <a:off x="6690717" y="2205723"/>
            <a:ext cx="5105648" cy="17543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b="1" dirty="0">
                <a:solidFill>
                  <a:srgbClr val="031F37"/>
                </a:solidFill>
                <a:ea typeface="微软雅黑" panose="020B0503020204020204" pitchFamily="34" charset="-122"/>
                <a:cs typeface="Arial" panose="020B0604020202020204" pitchFamily="34" charset="0"/>
              </a:rPr>
              <a:t>《</a:t>
            </a:r>
            <a:r>
              <a:rPr lang="zh-CN" altLang="en-US" sz="5400" b="1" dirty="0">
                <a:solidFill>
                  <a:srgbClr val="031F37"/>
                </a:solidFill>
                <a:ea typeface="微软雅黑" panose="020B0503020204020204" pitchFamily="34" charset="-122"/>
                <a:cs typeface="Arial" panose="020B0604020202020204" pitchFamily="34" charset="0"/>
              </a:rPr>
              <a:t>安全生产法</a:t>
            </a:r>
            <a:r>
              <a:rPr lang="en-US" altLang="zh-CN" sz="5400" b="1" dirty="0">
                <a:solidFill>
                  <a:srgbClr val="031F37"/>
                </a:solidFill>
                <a:ea typeface="微软雅黑" panose="020B0503020204020204" pitchFamily="34" charset="-122"/>
                <a:cs typeface="Arial" panose="020B0604020202020204" pitchFamily="34" charset="0"/>
              </a:rPr>
              <a:t>》</a:t>
            </a:r>
            <a:r>
              <a:rPr lang="zh-CN" altLang="en-US" sz="5400" b="1" dirty="0">
                <a:solidFill>
                  <a:srgbClr val="031F37"/>
                </a:solidFill>
                <a:ea typeface="微软雅黑" panose="020B0503020204020204" pitchFamily="34" charset="-122"/>
                <a:cs typeface="Arial" panose="020B0604020202020204" pitchFamily="34" charset="0"/>
              </a:rPr>
              <a:t>修正背景与历程</a:t>
            </a:r>
          </a:p>
        </p:txBody>
      </p:sp>
      <p:cxnSp>
        <p:nvCxnSpPr>
          <p:cNvPr id="34" name="直接连接符 33"/>
          <p:cNvCxnSpPr/>
          <p:nvPr/>
        </p:nvCxnSpPr>
        <p:spPr>
          <a:xfrm>
            <a:off x="6776767" y="4142219"/>
            <a:ext cx="4106603" cy="0"/>
          </a:xfrm>
          <a:prstGeom prst="line">
            <a:avLst/>
          </a:prstGeom>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018698" y="2602094"/>
            <a:ext cx="2335386" cy="1540125"/>
            <a:chOff x="5933618" y="1627849"/>
            <a:chExt cx="3951926" cy="2606191"/>
          </a:xfrm>
        </p:grpSpPr>
        <p:sp>
          <p:nvSpPr>
            <p:cNvPr id="40" name="等腰三角形 39"/>
            <p:cNvSpPr/>
            <p:nvPr/>
          </p:nvSpPr>
          <p:spPr>
            <a:xfrm rot="19622149">
              <a:off x="6576686" y="2607155"/>
              <a:ext cx="3117167" cy="1626885"/>
            </a:xfrm>
            <a:prstGeom prst="triangle">
              <a:avLst>
                <a:gd name="adj" fmla="val 50438"/>
              </a:avLst>
            </a:prstGeom>
            <a:solidFill>
              <a:srgbClr val="D6AD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solidFill>
                  <a:srgbClr val="031F37"/>
                </a:solidFill>
                <a:latin typeface="微软雅黑" panose="020B0503020204020204" pitchFamily="34" charset="-122"/>
                <a:ea typeface="微软雅黑" panose="020B0503020204020204" pitchFamily="34" charset="-122"/>
              </a:endParaRPr>
            </a:p>
          </p:txBody>
        </p:sp>
        <p:sp>
          <p:nvSpPr>
            <p:cNvPr id="41" name="任意多边形: 形状 40"/>
            <p:cNvSpPr/>
            <p:nvPr/>
          </p:nvSpPr>
          <p:spPr>
            <a:xfrm>
              <a:off x="5933618" y="1627849"/>
              <a:ext cx="3951926" cy="1627188"/>
            </a:xfrm>
            <a:custGeom>
              <a:avLst/>
              <a:gdLst>
                <a:gd name="connsiteX0" fmla="*/ 750491 w 7927058"/>
                <a:gd name="connsiteY0" fmla="*/ 0 h 1500982"/>
                <a:gd name="connsiteX1" fmla="*/ 2547079 w 7927058"/>
                <a:gd name="connsiteY1" fmla="*/ 0 h 1500982"/>
                <a:gd name="connsiteX2" fmla="*/ 6130470 w 7927058"/>
                <a:gd name="connsiteY2" fmla="*/ 0 h 1500982"/>
                <a:gd name="connsiteX3" fmla="*/ 7927058 w 7927058"/>
                <a:gd name="connsiteY3" fmla="*/ 0 h 1500982"/>
                <a:gd name="connsiteX4" fmla="*/ 7927058 w 7927058"/>
                <a:gd name="connsiteY4" fmla="*/ 1500982 h 1500982"/>
                <a:gd name="connsiteX5" fmla="*/ 6130470 w 7927058"/>
                <a:gd name="connsiteY5" fmla="*/ 1500982 h 1500982"/>
                <a:gd name="connsiteX6" fmla="*/ 6130470 w 7927058"/>
                <a:gd name="connsiteY6" fmla="*/ 1500982 h 1500982"/>
                <a:gd name="connsiteX7" fmla="*/ 750491 w 7927058"/>
                <a:gd name="connsiteY7" fmla="*/ 1500981 h 1500982"/>
                <a:gd name="connsiteX8" fmla="*/ 3875 w 7927058"/>
                <a:gd name="connsiteY8" fmla="*/ 827223 h 1500982"/>
                <a:gd name="connsiteX9" fmla="*/ 0 w 7927058"/>
                <a:gd name="connsiteY9" fmla="*/ 750491 h 1500982"/>
                <a:gd name="connsiteX10" fmla="*/ 3875 w 7927058"/>
                <a:gd name="connsiteY10" fmla="*/ 673758 h 1500982"/>
                <a:gd name="connsiteX11" fmla="*/ 750491 w 7927058"/>
                <a:gd name="connsiteY11" fmla="*/ 0 h 150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7058" h="1500982">
                  <a:moveTo>
                    <a:pt x="750491" y="0"/>
                  </a:moveTo>
                  <a:lnTo>
                    <a:pt x="2547079" y="0"/>
                  </a:lnTo>
                  <a:lnTo>
                    <a:pt x="6130470" y="0"/>
                  </a:lnTo>
                  <a:lnTo>
                    <a:pt x="7927058" y="0"/>
                  </a:lnTo>
                  <a:lnTo>
                    <a:pt x="7927058" y="1500982"/>
                  </a:lnTo>
                  <a:lnTo>
                    <a:pt x="6130470" y="1500982"/>
                  </a:lnTo>
                  <a:lnTo>
                    <a:pt x="6130470" y="1500982"/>
                  </a:lnTo>
                  <a:lnTo>
                    <a:pt x="750491" y="1500981"/>
                  </a:lnTo>
                  <a:cubicBezTo>
                    <a:pt x="361911" y="1500981"/>
                    <a:pt x="42307" y="1205663"/>
                    <a:pt x="3875" y="827223"/>
                  </a:cubicBezTo>
                  <a:lnTo>
                    <a:pt x="0" y="750491"/>
                  </a:lnTo>
                  <a:lnTo>
                    <a:pt x="3875" y="673758"/>
                  </a:lnTo>
                  <a:cubicBezTo>
                    <a:pt x="42307" y="295318"/>
                    <a:pt x="361911" y="0"/>
                    <a:pt x="750491" y="0"/>
                  </a:cubicBezTo>
                  <a:close/>
                </a:path>
              </a:pathLst>
            </a:custGeom>
            <a:solidFill>
              <a:srgbClr val="FFCC00"/>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solidFill>
                    <a:srgbClr val="031F37"/>
                  </a:solidFill>
                  <a:latin typeface="微软雅黑" panose="020B0503020204020204" pitchFamily="34" charset="-122"/>
                  <a:ea typeface="微软雅黑" panose="020B0503020204020204" pitchFamily="34" charset="-122"/>
                </a:rPr>
                <a:t>01</a:t>
              </a:r>
              <a:endParaRPr lang="zh-CN" altLang="en-US" sz="5400" b="1" dirty="0">
                <a:solidFill>
                  <a:srgbClr val="031F37"/>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4751" y="256987"/>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3384" y="100593"/>
            <a:ext cx="3213905"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cs typeface="+mn-ea"/>
              </a:rPr>
              <a:t>主要修正内容解读</a:t>
            </a:r>
            <a:endParaRPr lang="en-GB" altLang="zh-CN" sz="2400" b="1" dirty="0">
              <a:solidFill>
                <a:srgbClr val="031F37"/>
              </a:solidFill>
              <a:ea typeface="微软雅黑" panose="020B0503020204020204" pitchFamily="34" charset="-122"/>
              <a:cs typeface="+mn-ea"/>
            </a:endParaRPr>
          </a:p>
        </p:txBody>
      </p:sp>
      <p:grpSp>
        <p:nvGrpSpPr>
          <p:cNvPr id="2" name="组合 1">
            <a:extLst>
              <a:ext uri="{FF2B5EF4-FFF2-40B4-BE49-F238E27FC236}">
                <a16:creationId xmlns:a16="http://schemas.microsoft.com/office/drawing/2014/main" id="{4E55C72D-9C0A-4B1C-A40C-7DF41A4CD688}"/>
              </a:ext>
            </a:extLst>
          </p:cNvPr>
          <p:cNvGrpSpPr/>
          <p:nvPr/>
        </p:nvGrpSpPr>
        <p:grpSpPr>
          <a:xfrm>
            <a:off x="1719156" y="1139776"/>
            <a:ext cx="9563175" cy="1503209"/>
            <a:chOff x="6450215" y="1853735"/>
            <a:chExt cx="8530505" cy="1503209"/>
          </a:xfrm>
        </p:grpSpPr>
        <p:sp>
          <p:nvSpPr>
            <p:cNvPr id="37" name="稻壳儿 夏至夏末"/>
            <p:cNvSpPr txBox="1"/>
            <p:nvPr/>
          </p:nvSpPr>
          <p:spPr>
            <a:xfrm>
              <a:off x="6941628" y="1853735"/>
              <a:ext cx="4030728"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顺应机构改革，及时调整管理部门</a:t>
              </a:r>
            </a:p>
          </p:txBody>
        </p:sp>
        <p:sp>
          <p:nvSpPr>
            <p:cNvPr id="38" name="稻壳儿 夏至夏末"/>
            <p:cNvSpPr txBox="1"/>
            <p:nvPr/>
          </p:nvSpPr>
          <p:spPr>
            <a:xfrm>
              <a:off x="6450215" y="2341281"/>
              <a:ext cx="8530505" cy="1015663"/>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第十条　国务院</a:t>
              </a:r>
              <a:r>
                <a:rPr lang="zh-CN" altLang="en-US" sz="2000" b="1" u="heavy" dirty="0">
                  <a:solidFill>
                    <a:srgbClr val="031F37"/>
                  </a:solidFill>
                  <a:latin typeface="楷体" panose="02010609060101010101" pitchFamily="49" charset="-122"/>
                  <a:ea typeface="楷体" panose="02010609060101010101" pitchFamily="49" charset="-122"/>
                </a:rPr>
                <a:t>应急管理部门</a:t>
              </a:r>
              <a:r>
                <a:rPr lang="zh-CN" altLang="en-US" sz="2000" b="1" dirty="0">
                  <a:solidFill>
                    <a:srgbClr val="031F37"/>
                  </a:solidFill>
                  <a:latin typeface="楷体" panose="02010609060101010101" pitchFamily="49" charset="-122"/>
                  <a:ea typeface="楷体" panose="02010609060101010101" pitchFamily="49" charset="-122"/>
                </a:rPr>
                <a:t>依照本法，对全国安全生产工作实施综合监督管理；县级以上地方各级人民政府</a:t>
              </a:r>
              <a:r>
                <a:rPr lang="zh-CN" altLang="en-US" sz="2000" b="1" u="heavy" dirty="0">
                  <a:solidFill>
                    <a:srgbClr val="031F37"/>
                  </a:solidFill>
                  <a:latin typeface="楷体" panose="02010609060101010101" pitchFamily="49" charset="-122"/>
                  <a:ea typeface="楷体" panose="02010609060101010101" pitchFamily="49" charset="-122"/>
                </a:rPr>
                <a:t>应急管理部门</a:t>
              </a:r>
              <a:r>
                <a:rPr lang="zh-CN" altLang="en-US" sz="2000" b="1" dirty="0">
                  <a:solidFill>
                    <a:srgbClr val="031F37"/>
                  </a:solidFill>
                  <a:latin typeface="楷体" panose="02010609060101010101" pitchFamily="49" charset="-122"/>
                  <a:ea typeface="楷体" panose="02010609060101010101" pitchFamily="49" charset="-122"/>
                </a:rPr>
                <a:t>依照本法，对本行政区域内安全生产工作实施综合监督管理。</a:t>
              </a:r>
              <a:endParaRPr lang="en-US" altLang="zh-CN" sz="2000" b="1" dirty="0">
                <a:solidFill>
                  <a:srgbClr val="031F37"/>
                </a:solidFill>
                <a:latin typeface="楷体" panose="02010609060101010101" pitchFamily="49" charset="-122"/>
                <a:ea typeface="楷体" panose="02010609060101010101" pitchFamily="49" charset="-122"/>
              </a:endParaRPr>
            </a:p>
          </p:txBody>
        </p:sp>
      </p:grpSp>
      <p:grpSp>
        <p:nvGrpSpPr>
          <p:cNvPr id="14" name="组合 13"/>
          <p:cNvGrpSpPr/>
          <p:nvPr/>
        </p:nvGrpSpPr>
        <p:grpSpPr>
          <a:xfrm>
            <a:off x="498417" y="3257627"/>
            <a:ext cx="1620000" cy="576000"/>
            <a:chOff x="2886463" y="3364483"/>
            <a:chExt cx="3869635" cy="1139687"/>
          </a:xfrm>
        </p:grpSpPr>
        <p:sp>
          <p:nvSpPr>
            <p:cNvPr id="32" name="六边形 31"/>
            <p:cNvSpPr/>
            <p:nvPr/>
          </p:nvSpPr>
          <p:spPr>
            <a:xfrm>
              <a:off x="2886463" y="3364483"/>
              <a:ext cx="3869635" cy="11396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5" name="稻壳儿 夏至夏末"/>
            <p:cNvSpPr txBox="1"/>
            <p:nvPr/>
          </p:nvSpPr>
          <p:spPr>
            <a:xfrm>
              <a:off x="3497966" y="3465288"/>
              <a:ext cx="2646630"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解读四</a:t>
              </a:r>
            </a:p>
          </p:txBody>
        </p:sp>
      </p:grpSp>
      <p:grpSp>
        <p:nvGrpSpPr>
          <p:cNvPr id="12" name="组合 11"/>
          <p:cNvGrpSpPr/>
          <p:nvPr/>
        </p:nvGrpSpPr>
        <p:grpSpPr>
          <a:xfrm>
            <a:off x="498417" y="1082608"/>
            <a:ext cx="1620000" cy="576000"/>
            <a:chOff x="2886463" y="1853735"/>
            <a:chExt cx="3869635" cy="1139687"/>
          </a:xfrm>
        </p:grpSpPr>
        <p:sp>
          <p:nvSpPr>
            <p:cNvPr id="31" name="六边形 30"/>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6" name="稻壳儿 夏至夏末"/>
            <p:cNvSpPr txBox="1"/>
            <p:nvPr/>
          </p:nvSpPr>
          <p:spPr>
            <a:xfrm>
              <a:off x="3630295" y="1974283"/>
              <a:ext cx="2646630"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解读三</a:t>
              </a:r>
            </a:p>
          </p:txBody>
        </p:sp>
      </p:grpSp>
      <p:grpSp>
        <p:nvGrpSpPr>
          <p:cNvPr id="41" name="组合 40">
            <a:extLst>
              <a:ext uri="{FF2B5EF4-FFF2-40B4-BE49-F238E27FC236}">
                <a16:creationId xmlns:a16="http://schemas.microsoft.com/office/drawing/2014/main" id="{BF0CFFD1-0152-49B4-9BE1-1FF902F151E1}"/>
              </a:ext>
            </a:extLst>
          </p:cNvPr>
          <p:cNvGrpSpPr/>
          <p:nvPr/>
        </p:nvGrpSpPr>
        <p:grpSpPr>
          <a:xfrm>
            <a:off x="1648408" y="3314795"/>
            <a:ext cx="9875454" cy="3042091"/>
            <a:chOff x="6450215" y="1853735"/>
            <a:chExt cx="8530505" cy="3042091"/>
          </a:xfrm>
        </p:grpSpPr>
        <p:sp>
          <p:nvSpPr>
            <p:cNvPr id="43" name="稻壳儿 夏至夏末">
              <a:extLst>
                <a:ext uri="{FF2B5EF4-FFF2-40B4-BE49-F238E27FC236}">
                  <a16:creationId xmlns:a16="http://schemas.microsoft.com/office/drawing/2014/main" id="{4B504A10-1264-4386-B80B-8EA8F4223012}"/>
                </a:ext>
              </a:extLst>
            </p:cNvPr>
            <p:cNvSpPr txBox="1"/>
            <p:nvPr/>
          </p:nvSpPr>
          <p:spPr>
            <a:xfrm>
              <a:off x="6941628" y="1853735"/>
              <a:ext cx="4568363"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进一步规范制定国家标准或行业标准</a:t>
              </a:r>
            </a:p>
          </p:txBody>
        </p:sp>
        <p:sp>
          <p:nvSpPr>
            <p:cNvPr id="44" name="稻壳儿 夏至夏末">
              <a:extLst>
                <a:ext uri="{FF2B5EF4-FFF2-40B4-BE49-F238E27FC236}">
                  <a16:creationId xmlns:a16="http://schemas.microsoft.com/office/drawing/2014/main" id="{ABC5CF0E-E36E-4DF3-9723-5ABEFC68981A}"/>
                </a:ext>
              </a:extLst>
            </p:cNvPr>
            <p:cNvSpPr txBox="1"/>
            <p:nvPr/>
          </p:nvSpPr>
          <p:spPr>
            <a:xfrm>
              <a:off x="6450215" y="2341281"/>
              <a:ext cx="8530505" cy="2554545"/>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第十一条　国务院有关部门应当按照保障安全生产的要求，依法及时制定有关的国家标准或者行业标准，并根据科技进步和经济发展适时修订。</a:t>
              </a:r>
            </a:p>
            <a:p>
              <a:pPr indent="457200"/>
              <a:r>
                <a:rPr lang="zh-CN" altLang="en-US" sz="2000" b="1" dirty="0">
                  <a:solidFill>
                    <a:srgbClr val="031F37"/>
                  </a:solidFill>
                  <a:latin typeface="楷体" panose="02010609060101010101" pitchFamily="49" charset="-122"/>
                  <a:ea typeface="楷体" panose="02010609060101010101" pitchFamily="49" charset="-122"/>
                </a:rPr>
                <a:t>生产经营单位必须执行依法制定的保障安全生产的国家标准或者行业标准。</a:t>
              </a:r>
              <a:endParaRPr lang="en-US" altLang="zh-CN" sz="2000" b="1" dirty="0">
                <a:solidFill>
                  <a:srgbClr val="031F37"/>
                </a:solidFill>
                <a:latin typeface="楷体" panose="02010609060101010101" pitchFamily="49" charset="-122"/>
                <a:ea typeface="楷体" panose="02010609060101010101" pitchFamily="49" charset="-122"/>
              </a:endParaRPr>
            </a:p>
            <a:p>
              <a:pPr indent="457200"/>
              <a:r>
                <a:rPr lang="zh-CN" altLang="en-US" sz="2000" b="1" dirty="0">
                  <a:solidFill>
                    <a:srgbClr val="031F37"/>
                  </a:solidFill>
                  <a:latin typeface="楷体" panose="02010609060101010101" pitchFamily="49" charset="-122"/>
                  <a:ea typeface="楷体" panose="02010609060101010101" pitchFamily="49" charset="-122"/>
                </a:rPr>
                <a:t>第十二条 </a:t>
              </a:r>
              <a:r>
                <a:rPr lang="zh-CN" altLang="en-US" sz="2000" b="1" u="heavy" dirty="0">
                  <a:solidFill>
                    <a:srgbClr val="031F37"/>
                  </a:solidFill>
                  <a:latin typeface="楷体" panose="02010609060101010101" pitchFamily="49" charset="-122"/>
                  <a:ea typeface="楷体" panose="02010609060101010101" pitchFamily="49" charset="-122"/>
                </a:rPr>
                <a:t>国务院有关部门按照职责分工负责安全生产强制性国家标准的项目提出、组织起草、征求意见、技术审查。国务院应急管理部门统筹提出安全生产强制性国家标准的立项计划。国务院标准化行政主管部门负责安全生产强制性国家标准的立项、编号、对外通报和授权批准发布工作。国务院标准化行政主管部门、有关部门依据法定职责对安全生产强制性国家标准的实施进行监督检查。</a:t>
              </a:r>
              <a:endParaRPr lang="en-US" altLang="zh-CN" sz="2000" b="1" u="heavy" dirty="0">
                <a:solidFill>
                  <a:srgbClr val="031F37"/>
                </a:solidFill>
                <a:latin typeface="楷体" panose="02010609060101010101" pitchFamily="49" charset="-122"/>
                <a:ea typeface="楷体" panose="02010609060101010101" pitchFamily="49" charset="-122"/>
              </a:endParaRPr>
            </a:p>
          </p:txBody>
        </p:sp>
      </p:grpSp>
    </p:spTree>
    <p:extLst>
      <p:ext uri="{BB962C8B-B14F-4D97-AF65-F5344CB8AC3E}">
        <p14:creationId xmlns:p14="http://schemas.microsoft.com/office/powerpoint/2010/main" val="33743828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卡通人物&#10;&#10;中度可信度描述已自动生成">
            <a:extLst>
              <a:ext uri="{FF2B5EF4-FFF2-40B4-BE49-F238E27FC236}">
                <a16:creationId xmlns:a16="http://schemas.microsoft.com/office/drawing/2014/main" id="{FDC8EA17-5693-46A4-A8A2-F27846F73F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3196" y="5102857"/>
            <a:ext cx="2908804" cy="1755143"/>
          </a:xfrm>
          <a:prstGeom prst="rect">
            <a:avLst/>
          </a:prstGeom>
        </p:spPr>
      </p:pic>
      <p:grpSp>
        <p:nvGrpSpPr>
          <p:cNvPr id="3" name="组合 2"/>
          <p:cNvGrpSpPr/>
          <p:nvPr/>
        </p:nvGrpSpPr>
        <p:grpSpPr>
          <a:xfrm>
            <a:off x="774751" y="256987"/>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3384" y="100593"/>
            <a:ext cx="3213905"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cs typeface="+mn-ea"/>
              </a:rPr>
              <a:t>典型案例</a:t>
            </a:r>
            <a:endParaRPr lang="en-GB" altLang="zh-CN" sz="2400" b="1" dirty="0">
              <a:solidFill>
                <a:srgbClr val="031F37"/>
              </a:solidFill>
              <a:ea typeface="微软雅黑" panose="020B0503020204020204" pitchFamily="34" charset="-122"/>
              <a:cs typeface="+mn-ea"/>
            </a:endParaRPr>
          </a:p>
        </p:txBody>
      </p:sp>
      <p:sp>
        <p:nvSpPr>
          <p:cNvPr id="38" name="稻壳儿 夏至夏末"/>
          <p:cNvSpPr txBox="1"/>
          <p:nvPr/>
        </p:nvSpPr>
        <p:spPr>
          <a:xfrm>
            <a:off x="1934131" y="1261834"/>
            <a:ext cx="9133226" cy="1015663"/>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en-US" altLang="zh-CN" sz="2000" b="1" dirty="0">
                <a:solidFill>
                  <a:srgbClr val="031F37"/>
                </a:solidFill>
                <a:latin typeface="楷体" panose="02010609060101010101" pitchFamily="49" charset="-122"/>
                <a:ea typeface="楷体" panose="02010609060101010101" pitchFamily="49" charset="-122"/>
              </a:rPr>
              <a:t>2015</a:t>
            </a:r>
            <a:r>
              <a:rPr lang="zh-CN" altLang="en-US" sz="2000" b="1" dirty="0">
                <a:solidFill>
                  <a:srgbClr val="031F37"/>
                </a:solidFill>
                <a:latin typeface="楷体" panose="02010609060101010101" pitchFamily="49" charset="-122"/>
                <a:ea typeface="楷体" panose="02010609060101010101" pitchFamily="49" charset="-122"/>
              </a:rPr>
              <a:t>年</a:t>
            </a:r>
            <a:r>
              <a:rPr lang="en-US" altLang="zh-CN" sz="2000" b="1" dirty="0">
                <a:solidFill>
                  <a:srgbClr val="031F37"/>
                </a:solidFill>
                <a:latin typeface="楷体" panose="02010609060101010101" pitchFamily="49" charset="-122"/>
                <a:ea typeface="楷体" panose="02010609060101010101" pitchFamily="49" charset="-122"/>
              </a:rPr>
              <a:t>3</a:t>
            </a:r>
            <a:r>
              <a:rPr lang="zh-CN" altLang="en-US" sz="2000" b="1" dirty="0">
                <a:solidFill>
                  <a:srgbClr val="031F37"/>
                </a:solidFill>
                <a:latin typeface="楷体" panose="02010609060101010101" pitchFamily="49" charset="-122"/>
                <a:ea typeface="楷体" panose="02010609060101010101" pitchFamily="49" charset="-122"/>
              </a:rPr>
              <a:t>月，某公司被查出铝镁粉尘打磨设备的粉尘防爆设施不符合国家、行业标准，主要问题是打磨抛光车间粉尘回收系统使用塑料管和非防爆电机不符合国家、行业标准。</a:t>
            </a:r>
            <a:endParaRPr lang="en-US" altLang="zh-CN" sz="2000" b="1" dirty="0">
              <a:solidFill>
                <a:srgbClr val="031F37"/>
              </a:solidFill>
              <a:latin typeface="楷体" panose="02010609060101010101" pitchFamily="49" charset="-122"/>
              <a:ea typeface="楷体" panose="02010609060101010101" pitchFamily="49" charset="-122"/>
            </a:endParaRPr>
          </a:p>
        </p:txBody>
      </p:sp>
      <p:grpSp>
        <p:nvGrpSpPr>
          <p:cNvPr id="14" name="组合 13"/>
          <p:cNvGrpSpPr/>
          <p:nvPr/>
        </p:nvGrpSpPr>
        <p:grpSpPr>
          <a:xfrm>
            <a:off x="315369" y="2444149"/>
            <a:ext cx="1620000" cy="576000"/>
            <a:chOff x="2886463" y="3364483"/>
            <a:chExt cx="3869635" cy="1139687"/>
          </a:xfrm>
        </p:grpSpPr>
        <p:sp>
          <p:nvSpPr>
            <p:cNvPr id="32" name="六边形 31"/>
            <p:cNvSpPr/>
            <p:nvPr/>
          </p:nvSpPr>
          <p:spPr>
            <a:xfrm>
              <a:off x="2886463" y="3364483"/>
              <a:ext cx="3869635" cy="11396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5" name="稻壳儿 夏至夏末"/>
            <p:cNvSpPr txBox="1"/>
            <p:nvPr/>
          </p:nvSpPr>
          <p:spPr>
            <a:xfrm>
              <a:off x="3874818" y="3477595"/>
              <a:ext cx="1911454"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处罚</a:t>
              </a:r>
            </a:p>
          </p:txBody>
        </p:sp>
      </p:grpSp>
      <p:grpSp>
        <p:nvGrpSpPr>
          <p:cNvPr id="12" name="组合 11"/>
          <p:cNvGrpSpPr/>
          <p:nvPr/>
        </p:nvGrpSpPr>
        <p:grpSpPr>
          <a:xfrm>
            <a:off x="285935" y="1261834"/>
            <a:ext cx="1620000" cy="576000"/>
            <a:chOff x="2886463" y="1853735"/>
            <a:chExt cx="3869635" cy="1139687"/>
          </a:xfrm>
        </p:grpSpPr>
        <p:sp>
          <p:nvSpPr>
            <p:cNvPr id="31" name="六边形 30"/>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6" name="稻壳儿 夏至夏末"/>
            <p:cNvSpPr txBox="1"/>
            <p:nvPr/>
          </p:nvSpPr>
          <p:spPr>
            <a:xfrm>
              <a:off x="3865552" y="1966847"/>
              <a:ext cx="1911454"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事实</a:t>
              </a:r>
            </a:p>
          </p:txBody>
        </p:sp>
      </p:grpSp>
      <p:sp>
        <p:nvSpPr>
          <p:cNvPr id="44" name="稻壳儿 夏至夏末">
            <a:extLst>
              <a:ext uri="{FF2B5EF4-FFF2-40B4-BE49-F238E27FC236}">
                <a16:creationId xmlns:a16="http://schemas.microsoft.com/office/drawing/2014/main" id="{ABC5CF0E-E36E-4DF3-9723-5ABEFC68981A}"/>
              </a:ext>
            </a:extLst>
          </p:cNvPr>
          <p:cNvSpPr txBox="1"/>
          <p:nvPr/>
        </p:nvSpPr>
        <p:spPr>
          <a:xfrm>
            <a:off x="1905935" y="2444149"/>
            <a:ext cx="9133226" cy="3170099"/>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根据</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安全生产法</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第六十二条第一款第</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四</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项，区安监部门对该公司铝镁粉尘打磨设备责令停止作业</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根据</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安全生产法</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第九十六条第一款第</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二</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项，区安监部门对该公司处以</a:t>
            </a:r>
            <a:r>
              <a:rPr lang="en-US" altLang="zh-CN" sz="2000" b="1" dirty="0">
                <a:solidFill>
                  <a:srgbClr val="031F37"/>
                </a:solidFill>
                <a:latin typeface="楷体" panose="02010609060101010101" pitchFamily="49" charset="-122"/>
                <a:ea typeface="楷体" panose="02010609060101010101" pitchFamily="49" charset="-122"/>
              </a:rPr>
              <a:t>5</a:t>
            </a:r>
            <a:r>
              <a:rPr lang="zh-CN" altLang="en-US" sz="2000" b="1" dirty="0">
                <a:solidFill>
                  <a:srgbClr val="031F37"/>
                </a:solidFill>
                <a:latin typeface="楷体" panose="02010609060101010101" pitchFamily="49" charset="-122"/>
                <a:ea typeface="楷体" panose="02010609060101010101" pitchFamily="49" charset="-122"/>
              </a:rPr>
              <a:t>万元的罚款。</a:t>
            </a:r>
            <a:endParaRPr lang="en-US" altLang="zh-CN" sz="2000" b="1" dirty="0">
              <a:solidFill>
                <a:srgbClr val="031F37"/>
              </a:solidFill>
              <a:latin typeface="楷体" panose="02010609060101010101" pitchFamily="49" charset="-122"/>
              <a:ea typeface="楷体" panose="02010609060101010101" pitchFamily="49" charset="-122"/>
            </a:endParaRPr>
          </a:p>
          <a:p>
            <a:pPr indent="457200"/>
            <a:r>
              <a:rPr lang="zh-CN" altLang="en-US" sz="2000" b="1" dirty="0">
                <a:solidFill>
                  <a:srgbClr val="031F37"/>
                </a:solidFill>
                <a:latin typeface="楷体" panose="02010609060101010101" pitchFamily="49" charset="-122"/>
                <a:ea typeface="楷体" panose="02010609060101010101" pitchFamily="49" charset="-122"/>
              </a:rPr>
              <a:t>铝镁粉尘打磨设备防爆设施是一种安全设备，是为了保护从业人员安全、防止生产安全事故发生而安装使用的机械设备。安全设备的质量好坏，直接关系到生产经营活动的安全性。在实践中，因为安全设备的设计、制造、安装、使用、检测、维修、改造和报废不符合有关标准而导致发生生产安全事故的情况屡见不鲜。根据原</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安全生产法</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第三十三条第一款规定，生产经营单位安全设备的设计、制造、安装、使用、检测、维修、改造和报废，应当符合国家标准或者行业标准。</a:t>
            </a:r>
          </a:p>
        </p:txBody>
      </p:sp>
      <p:sp>
        <p:nvSpPr>
          <p:cNvPr id="21" name="稻壳儿 夏至夏末">
            <a:extLst>
              <a:ext uri="{FF2B5EF4-FFF2-40B4-BE49-F238E27FC236}">
                <a16:creationId xmlns:a16="http://schemas.microsoft.com/office/drawing/2014/main" id="{E78AC238-0AF9-4E79-A9DC-13C88B794C3B}"/>
              </a:ext>
            </a:extLst>
          </p:cNvPr>
          <p:cNvSpPr txBox="1"/>
          <p:nvPr/>
        </p:nvSpPr>
        <p:spPr>
          <a:xfrm>
            <a:off x="1933647" y="741855"/>
            <a:ext cx="7571303"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铝镁打磨设备粉尘防爆设施不符合国家标准、行业标准</a:t>
            </a:r>
          </a:p>
        </p:txBody>
      </p:sp>
    </p:spTree>
    <p:extLst>
      <p:ext uri="{BB962C8B-B14F-4D97-AF65-F5344CB8AC3E}">
        <p14:creationId xmlns:p14="http://schemas.microsoft.com/office/powerpoint/2010/main" val="35939401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4751" y="256987"/>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3384" y="100593"/>
            <a:ext cx="3213905"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cs typeface="+mn-ea"/>
              </a:rPr>
              <a:t>主要修正内容解读</a:t>
            </a:r>
            <a:endParaRPr lang="en-GB" altLang="zh-CN" sz="2400" b="1" dirty="0">
              <a:solidFill>
                <a:srgbClr val="031F37"/>
              </a:solidFill>
              <a:ea typeface="微软雅黑" panose="020B0503020204020204" pitchFamily="34" charset="-122"/>
              <a:cs typeface="+mn-ea"/>
            </a:endParaRPr>
          </a:p>
        </p:txBody>
      </p:sp>
      <p:grpSp>
        <p:nvGrpSpPr>
          <p:cNvPr id="12" name="组合 11"/>
          <p:cNvGrpSpPr/>
          <p:nvPr/>
        </p:nvGrpSpPr>
        <p:grpSpPr>
          <a:xfrm>
            <a:off x="610070" y="856913"/>
            <a:ext cx="1620000" cy="576000"/>
            <a:chOff x="2886463" y="1853735"/>
            <a:chExt cx="3869635" cy="1139687"/>
          </a:xfrm>
        </p:grpSpPr>
        <p:sp>
          <p:nvSpPr>
            <p:cNvPr id="31" name="六边形 30"/>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6" name="稻壳儿 夏至夏末"/>
            <p:cNvSpPr txBox="1"/>
            <p:nvPr/>
          </p:nvSpPr>
          <p:spPr>
            <a:xfrm>
              <a:off x="3630295" y="1974283"/>
              <a:ext cx="2646630"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解读五</a:t>
              </a:r>
            </a:p>
          </p:txBody>
        </p:sp>
      </p:grpSp>
      <p:grpSp>
        <p:nvGrpSpPr>
          <p:cNvPr id="2" name="组合 1">
            <a:extLst>
              <a:ext uri="{FF2B5EF4-FFF2-40B4-BE49-F238E27FC236}">
                <a16:creationId xmlns:a16="http://schemas.microsoft.com/office/drawing/2014/main" id="{4E55C72D-9C0A-4B1C-A40C-7DF41A4CD688}"/>
              </a:ext>
            </a:extLst>
          </p:cNvPr>
          <p:cNvGrpSpPr/>
          <p:nvPr/>
        </p:nvGrpSpPr>
        <p:grpSpPr>
          <a:xfrm>
            <a:off x="1911759" y="914081"/>
            <a:ext cx="9563175" cy="4888751"/>
            <a:chOff x="6450215" y="1853735"/>
            <a:chExt cx="8530505" cy="4888751"/>
          </a:xfrm>
        </p:grpSpPr>
        <p:sp>
          <p:nvSpPr>
            <p:cNvPr id="37" name="稻壳儿 夏至夏末"/>
            <p:cNvSpPr txBox="1"/>
            <p:nvPr/>
          </p:nvSpPr>
          <p:spPr>
            <a:xfrm>
              <a:off x="6941628" y="1853735"/>
              <a:ext cx="5381016"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强调主要负责人责任落实，并提高处罚力度</a:t>
              </a:r>
            </a:p>
          </p:txBody>
        </p:sp>
        <p:sp>
          <p:nvSpPr>
            <p:cNvPr id="38" name="稻壳儿 夏至夏末"/>
            <p:cNvSpPr txBox="1"/>
            <p:nvPr/>
          </p:nvSpPr>
          <p:spPr>
            <a:xfrm>
              <a:off x="6450215" y="2341281"/>
              <a:ext cx="8530505" cy="4401205"/>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二十一条 生产经营单位的主要负责人对本单位安全生产工作负有下列职责</a:t>
              </a:r>
              <a:r>
                <a:rPr lang="en-US" altLang="zh-CN" sz="2000" b="1" dirty="0">
                  <a:solidFill>
                    <a:srgbClr val="031F37"/>
                  </a:solidFill>
                  <a:latin typeface="楷体" panose="02010609060101010101" pitchFamily="49" charset="-122"/>
                  <a:ea typeface="楷体" panose="02010609060101010101" pitchFamily="49" charset="-122"/>
                </a:rPr>
                <a:t>:</a:t>
              </a:r>
            </a:p>
            <a:p>
              <a:pPr indent="457200"/>
              <a:r>
                <a:rPr lang="zh-CN" altLang="en-US" sz="2000" b="1" dirty="0">
                  <a:solidFill>
                    <a:srgbClr val="031F37"/>
                  </a:solidFill>
                  <a:latin typeface="楷体" panose="02010609060101010101" pitchFamily="49" charset="-122"/>
                  <a:ea typeface="楷体" panose="02010609060101010101" pitchFamily="49" charset="-122"/>
                </a:rPr>
                <a:t>（一）建立健全</a:t>
              </a:r>
              <a:r>
                <a:rPr lang="zh-CN" altLang="en-US" sz="2000" b="1" u="heavy" dirty="0">
                  <a:solidFill>
                    <a:srgbClr val="031F37"/>
                  </a:solidFill>
                  <a:latin typeface="楷体" panose="02010609060101010101" pitchFamily="49" charset="-122"/>
                  <a:ea typeface="楷体" panose="02010609060101010101" pitchFamily="49" charset="-122"/>
                </a:rPr>
                <a:t>并落实</a:t>
              </a:r>
              <a:r>
                <a:rPr lang="zh-CN" altLang="en-US" sz="2000" b="1" dirty="0">
                  <a:solidFill>
                    <a:srgbClr val="031F37"/>
                  </a:solidFill>
                  <a:latin typeface="楷体" panose="02010609060101010101" pitchFamily="49" charset="-122"/>
                  <a:ea typeface="楷体" panose="02010609060101010101" pitchFamily="49" charset="-122"/>
                </a:rPr>
                <a:t>本单位</a:t>
              </a:r>
              <a:r>
                <a:rPr lang="zh-CN" altLang="en-US" sz="2000" b="1" u="heavy" dirty="0">
                  <a:solidFill>
                    <a:srgbClr val="031F37"/>
                  </a:solidFill>
                  <a:latin typeface="楷体" panose="02010609060101010101" pitchFamily="49" charset="-122"/>
                  <a:ea typeface="楷体" panose="02010609060101010101" pitchFamily="49" charset="-122"/>
                </a:rPr>
                <a:t>全员</a:t>
              </a:r>
              <a:r>
                <a:rPr lang="zh-CN" altLang="en-US" sz="2000" b="1" dirty="0">
                  <a:solidFill>
                    <a:srgbClr val="031F37"/>
                  </a:solidFill>
                  <a:latin typeface="楷体" panose="02010609060101010101" pitchFamily="49" charset="-122"/>
                  <a:ea typeface="楷体" panose="02010609060101010101" pitchFamily="49" charset="-122"/>
                </a:rPr>
                <a:t>安全生产责任制，</a:t>
              </a:r>
              <a:r>
                <a:rPr lang="zh-CN" altLang="en-US" sz="2000" b="1" u="heavy" dirty="0">
                  <a:solidFill>
                    <a:srgbClr val="031F37"/>
                  </a:solidFill>
                  <a:latin typeface="楷体" panose="02010609060101010101" pitchFamily="49" charset="-122"/>
                  <a:ea typeface="楷体" panose="02010609060101010101" pitchFamily="49" charset="-122"/>
                </a:rPr>
                <a:t>加强安全生产标准化建设</a:t>
              </a:r>
              <a:r>
                <a:rPr lang="zh-CN" altLang="en-US" sz="2000" b="1" dirty="0">
                  <a:solidFill>
                    <a:srgbClr val="031F37"/>
                  </a:solidFill>
                  <a:latin typeface="楷体" panose="02010609060101010101" pitchFamily="49" charset="-122"/>
                  <a:ea typeface="楷体" panose="02010609060101010101" pitchFamily="49" charset="-122"/>
                </a:rPr>
                <a:t>；</a:t>
              </a:r>
            </a:p>
            <a:p>
              <a:pPr indent="457200"/>
              <a:r>
                <a:rPr lang="zh-CN" altLang="en-US" sz="2000" b="1" dirty="0">
                  <a:solidFill>
                    <a:srgbClr val="031F37"/>
                  </a:solidFill>
                  <a:latin typeface="楷体" panose="02010609060101010101" pitchFamily="49" charset="-122"/>
                  <a:ea typeface="楷体" panose="02010609060101010101" pitchFamily="49" charset="-122"/>
                </a:rPr>
                <a:t>（二）组织制定</a:t>
              </a:r>
              <a:r>
                <a:rPr lang="zh-CN" altLang="en-US" sz="2000" b="1" u="heavy" dirty="0">
                  <a:solidFill>
                    <a:srgbClr val="031F37"/>
                  </a:solidFill>
                  <a:latin typeface="楷体" panose="02010609060101010101" pitchFamily="49" charset="-122"/>
                  <a:ea typeface="楷体" panose="02010609060101010101" pitchFamily="49" charset="-122"/>
                </a:rPr>
                <a:t>并实施</a:t>
              </a:r>
              <a:r>
                <a:rPr lang="zh-CN" altLang="en-US" sz="2000" b="1" dirty="0">
                  <a:solidFill>
                    <a:srgbClr val="031F37"/>
                  </a:solidFill>
                  <a:latin typeface="楷体" panose="02010609060101010101" pitchFamily="49" charset="-122"/>
                  <a:ea typeface="楷体" panose="02010609060101010101" pitchFamily="49" charset="-122"/>
                </a:rPr>
                <a:t>本单位安全生产规章制度和操作规程；</a:t>
              </a:r>
            </a:p>
            <a:p>
              <a:pPr indent="457200"/>
              <a:r>
                <a:rPr lang="zh-CN" altLang="en-US" sz="2000" b="1" dirty="0">
                  <a:solidFill>
                    <a:srgbClr val="031F37"/>
                  </a:solidFill>
                  <a:latin typeface="楷体" panose="02010609060101010101" pitchFamily="49" charset="-122"/>
                  <a:ea typeface="楷体" panose="02010609060101010101" pitchFamily="49" charset="-122"/>
                </a:rPr>
                <a:t>（三）组织制定并实施本单位安全生产教育和培训计划；</a:t>
              </a:r>
            </a:p>
            <a:p>
              <a:pPr indent="457200"/>
              <a:r>
                <a:rPr lang="zh-CN" altLang="en-US" sz="2000" b="1" dirty="0">
                  <a:solidFill>
                    <a:srgbClr val="031F37"/>
                  </a:solidFill>
                  <a:latin typeface="楷体" panose="02010609060101010101" pitchFamily="49" charset="-122"/>
                  <a:ea typeface="楷体" panose="02010609060101010101" pitchFamily="49" charset="-122"/>
                </a:rPr>
                <a:t>（四）保证本单位安全生产投入的有效实施；</a:t>
              </a:r>
            </a:p>
            <a:p>
              <a:pPr indent="457200"/>
              <a:r>
                <a:rPr lang="zh-CN" altLang="en-US" sz="2000" b="1" dirty="0">
                  <a:solidFill>
                    <a:srgbClr val="031F37"/>
                  </a:solidFill>
                  <a:latin typeface="楷体" panose="02010609060101010101" pitchFamily="49" charset="-122"/>
                  <a:ea typeface="楷体" panose="02010609060101010101" pitchFamily="49" charset="-122"/>
                </a:rPr>
                <a:t>（五）</a:t>
              </a:r>
              <a:r>
                <a:rPr lang="zh-CN" altLang="en-US" sz="2000" b="1" u="heavy" dirty="0">
                  <a:solidFill>
                    <a:srgbClr val="031F37"/>
                  </a:solidFill>
                  <a:latin typeface="楷体" panose="02010609060101010101" pitchFamily="49" charset="-122"/>
                  <a:ea typeface="楷体" panose="02010609060101010101" pitchFamily="49" charset="-122"/>
                </a:rPr>
                <a:t>组织建立并落实安全风险分级管控和隐患排查治理双重预防工作机制</a:t>
              </a:r>
              <a:r>
                <a:rPr lang="zh-CN" altLang="en-US" sz="2000" b="1" dirty="0">
                  <a:solidFill>
                    <a:srgbClr val="031F37"/>
                  </a:solidFill>
                  <a:latin typeface="楷体" panose="02010609060101010101" pitchFamily="49" charset="-122"/>
                  <a:ea typeface="楷体" panose="02010609060101010101" pitchFamily="49" charset="-122"/>
                </a:rPr>
                <a:t>，督促、检查本单位的安全生产工作，及时消除生产安全事故隐患；</a:t>
              </a:r>
            </a:p>
            <a:p>
              <a:pPr indent="457200"/>
              <a:r>
                <a:rPr lang="zh-CN" altLang="en-US" sz="2000" b="1" dirty="0">
                  <a:solidFill>
                    <a:srgbClr val="031F37"/>
                  </a:solidFill>
                  <a:latin typeface="楷体" panose="02010609060101010101" pitchFamily="49" charset="-122"/>
                  <a:ea typeface="楷体" panose="02010609060101010101" pitchFamily="49" charset="-122"/>
                </a:rPr>
                <a:t>（六）组织制定并实施本单位的生产安全事故应急救援预案；</a:t>
              </a:r>
            </a:p>
            <a:p>
              <a:pPr indent="457200"/>
              <a:r>
                <a:rPr lang="zh-CN" altLang="en-US" sz="2000" b="1" dirty="0">
                  <a:solidFill>
                    <a:srgbClr val="031F37"/>
                  </a:solidFill>
                  <a:latin typeface="楷体" panose="02010609060101010101" pitchFamily="49" charset="-122"/>
                  <a:ea typeface="楷体" panose="02010609060101010101" pitchFamily="49" charset="-122"/>
                </a:rPr>
                <a:t>（七）及时、如实报告生产安全事故。</a:t>
              </a:r>
              <a:endParaRPr lang="en-US" altLang="zh-CN" sz="2000" b="1" dirty="0">
                <a:solidFill>
                  <a:srgbClr val="031F37"/>
                </a:solidFill>
                <a:latin typeface="楷体" panose="02010609060101010101" pitchFamily="49" charset="-122"/>
                <a:ea typeface="楷体" panose="02010609060101010101" pitchFamily="49" charset="-122"/>
              </a:endParaRPr>
            </a:p>
            <a:p>
              <a:pPr indent="457200"/>
              <a:r>
                <a:rPr lang="zh-CN" altLang="en-US" sz="2000" b="1" dirty="0">
                  <a:solidFill>
                    <a:srgbClr val="031F37"/>
                  </a:solidFill>
                  <a:latin typeface="楷体" panose="02010609060101010101" pitchFamily="49" charset="-122"/>
                  <a:ea typeface="楷体" panose="02010609060101010101" pitchFamily="49" charset="-122"/>
                </a:rPr>
                <a:t>第九十六条　生产经营单位的其他负责人和安全生产管理人员未履行本法规定的安全生产管理职责的，责令限期改正，处一万元以上三万元以下的罚款；导致发生生产安全事故的，暂停或者吊销其与安全生产有关的资格，并处上一年年收入百分之二十以上百分之五十以下的罚款；构成犯罪的，依照刑法有关规定追究刑事责任。</a:t>
              </a:r>
              <a:endParaRPr lang="en-US" altLang="zh-CN" sz="2000" b="1" dirty="0">
                <a:solidFill>
                  <a:srgbClr val="031F37"/>
                </a:solidFill>
                <a:latin typeface="楷体" panose="02010609060101010101" pitchFamily="49" charset="-122"/>
                <a:ea typeface="楷体" panose="02010609060101010101" pitchFamily="49" charset="-122"/>
              </a:endParaRPr>
            </a:p>
          </p:txBody>
        </p:sp>
      </p:grpSp>
    </p:spTree>
    <p:extLst>
      <p:ext uri="{BB962C8B-B14F-4D97-AF65-F5344CB8AC3E}">
        <p14:creationId xmlns:p14="http://schemas.microsoft.com/office/powerpoint/2010/main" val="22919345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4751" y="256987"/>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3384" y="100593"/>
            <a:ext cx="3213905"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cs typeface="+mn-ea"/>
              </a:rPr>
              <a:t>主要修正内容解读</a:t>
            </a:r>
            <a:endParaRPr lang="en-GB" altLang="zh-CN" sz="2400" b="1" dirty="0">
              <a:solidFill>
                <a:srgbClr val="031F37"/>
              </a:solidFill>
              <a:ea typeface="微软雅黑" panose="020B0503020204020204" pitchFamily="34" charset="-122"/>
              <a:cs typeface="+mn-ea"/>
            </a:endParaRPr>
          </a:p>
        </p:txBody>
      </p:sp>
      <p:grpSp>
        <p:nvGrpSpPr>
          <p:cNvPr id="14" name="组合 13"/>
          <p:cNvGrpSpPr/>
          <p:nvPr/>
        </p:nvGrpSpPr>
        <p:grpSpPr>
          <a:xfrm>
            <a:off x="556468" y="880824"/>
            <a:ext cx="1620000" cy="576000"/>
            <a:chOff x="2886463" y="3364483"/>
            <a:chExt cx="3869635" cy="1139687"/>
          </a:xfrm>
        </p:grpSpPr>
        <p:sp>
          <p:nvSpPr>
            <p:cNvPr id="32" name="六边形 31"/>
            <p:cNvSpPr/>
            <p:nvPr/>
          </p:nvSpPr>
          <p:spPr>
            <a:xfrm>
              <a:off x="2886463" y="3364483"/>
              <a:ext cx="3869635" cy="11396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5" name="稻壳儿 夏至夏末"/>
            <p:cNvSpPr txBox="1"/>
            <p:nvPr/>
          </p:nvSpPr>
          <p:spPr>
            <a:xfrm>
              <a:off x="3497966" y="3465288"/>
              <a:ext cx="2723210"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解读六</a:t>
              </a:r>
            </a:p>
          </p:txBody>
        </p:sp>
      </p:grpSp>
      <p:grpSp>
        <p:nvGrpSpPr>
          <p:cNvPr id="41" name="组合 40">
            <a:extLst>
              <a:ext uri="{FF2B5EF4-FFF2-40B4-BE49-F238E27FC236}">
                <a16:creationId xmlns:a16="http://schemas.microsoft.com/office/drawing/2014/main" id="{BF0CFFD1-0152-49B4-9BE1-1FF902F151E1}"/>
              </a:ext>
            </a:extLst>
          </p:cNvPr>
          <p:cNvGrpSpPr/>
          <p:nvPr/>
        </p:nvGrpSpPr>
        <p:grpSpPr>
          <a:xfrm>
            <a:off x="1899647" y="937992"/>
            <a:ext cx="9875454" cy="4888751"/>
            <a:chOff x="6450215" y="1853735"/>
            <a:chExt cx="8530505" cy="4888751"/>
          </a:xfrm>
        </p:grpSpPr>
        <p:sp>
          <p:nvSpPr>
            <p:cNvPr id="43" name="稻壳儿 夏至夏末">
              <a:extLst>
                <a:ext uri="{FF2B5EF4-FFF2-40B4-BE49-F238E27FC236}">
                  <a16:creationId xmlns:a16="http://schemas.microsoft.com/office/drawing/2014/main" id="{4B504A10-1264-4386-B80B-8EA8F4223012}"/>
                </a:ext>
              </a:extLst>
            </p:cNvPr>
            <p:cNvSpPr txBox="1"/>
            <p:nvPr/>
          </p:nvSpPr>
          <p:spPr>
            <a:xfrm>
              <a:off x="6941628" y="1853735"/>
              <a:ext cx="2286397"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管技术必须管安全</a:t>
              </a:r>
            </a:p>
          </p:txBody>
        </p:sp>
        <p:sp>
          <p:nvSpPr>
            <p:cNvPr id="44" name="稻壳儿 夏至夏末">
              <a:extLst>
                <a:ext uri="{FF2B5EF4-FFF2-40B4-BE49-F238E27FC236}">
                  <a16:creationId xmlns:a16="http://schemas.microsoft.com/office/drawing/2014/main" id="{ABC5CF0E-E36E-4DF3-9723-5ABEFC68981A}"/>
                </a:ext>
              </a:extLst>
            </p:cNvPr>
            <p:cNvSpPr txBox="1"/>
            <p:nvPr/>
          </p:nvSpPr>
          <p:spPr>
            <a:xfrm>
              <a:off x="6450215" y="2341281"/>
              <a:ext cx="8530505" cy="4401205"/>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第二十五条　生产经营单位的安全生产管理机构以及安全生产管理人员履行下列职责</a:t>
              </a:r>
              <a:r>
                <a:rPr lang="en-US" altLang="zh-CN" sz="2000" b="1" dirty="0">
                  <a:solidFill>
                    <a:srgbClr val="031F37"/>
                  </a:solidFill>
                  <a:latin typeface="楷体" panose="02010609060101010101" pitchFamily="49" charset="-122"/>
                  <a:ea typeface="楷体" panose="02010609060101010101" pitchFamily="49" charset="-122"/>
                </a:rPr>
                <a:t>:</a:t>
              </a:r>
            </a:p>
            <a:p>
              <a:pPr indent="457200"/>
              <a:r>
                <a:rPr lang="zh-CN" altLang="en-US" sz="2000" b="1" dirty="0">
                  <a:solidFill>
                    <a:srgbClr val="031F37"/>
                  </a:solidFill>
                  <a:latin typeface="楷体" panose="02010609060101010101" pitchFamily="49" charset="-122"/>
                  <a:ea typeface="楷体" panose="02010609060101010101" pitchFamily="49" charset="-122"/>
                </a:rPr>
                <a:t>（一）组织或者参与拟订本单位安全生产规章制度、操作规程和生产安全事故应急救援预案；</a:t>
              </a:r>
            </a:p>
            <a:p>
              <a:pPr indent="457200"/>
              <a:r>
                <a:rPr lang="zh-CN" altLang="en-US" sz="2000" b="1" dirty="0">
                  <a:solidFill>
                    <a:srgbClr val="031F37"/>
                  </a:solidFill>
                  <a:latin typeface="楷体" panose="02010609060101010101" pitchFamily="49" charset="-122"/>
                  <a:ea typeface="楷体" panose="02010609060101010101" pitchFamily="49" charset="-122"/>
                </a:rPr>
                <a:t>（二）组织或者参与本单位安全生产教育和培训，如实记录安全生产教育和培训情况；</a:t>
              </a:r>
            </a:p>
            <a:p>
              <a:pPr indent="457200"/>
              <a:r>
                <a:rPr lang="zh-CN" altLang="en-US" sz="2000" b="1" dirty="0">
                  <a:solidFill>
                    <a:srgbClr val="031F37"/>
                  </a:solidFill>
                  <a:latin typeface="楷体" panose="02010609060101010101" pitchFamily="49" charset="-122"/>
                  <a:ea typeface="楷体" panose="02010609060101010101" pitchFamily="49" charset="-122"/>
                </a:rPr>
                <a:t>（三）</a:t>
              </a:r>
              <a:r>
                <a:rPr lang="zh-CN" altLang="en-US" sz="2000" b="1" u="heavy" dirty="0">
                  <a:solidFill>
                    <a:srgbClr val="031F37"/>
                  </a:solidFill>
                  <a:latin typeface="楷体" panose="02010609060101010101" pitchFamily="49" charset="-122"/>
                  <a:ea typeface="楷体" panose="02010609060101010101" pitchFamily="49" charset="-122"/>
                </a:rPr>
                <a:t>组织开展危险源辨识和评估</a:t>
              </a:r>
              <a:r>
                <a:rPr lang="zh-CN" altLang="en-US" sz="2000" b="1" dirty="0">
                  <a:solidFill>
                    <a:srgbClr val="031F37"/>
                  </a:solidFill>
                  <a:latin typeface="楷体" panose="02010609060101010101" pitchFamily="49" charset="-122"/>
                  <a:ea typeface="楷体" panose="02010609060101010101" pitchFamily="49" charset="-122"/>
                </a:rPr>
                <a:t>，督促落实本单位重大危险源的安全管理措施；</a:t>
              </a:r>
            </a:p>
            <a:p>
              <a:pPr indent="457200"/>
              <a:r>
                <a:rPr lang="zh-CN" altLang="en-US" sz="2000" b="1" dirty="0">
                  <a:solidFill>
                    <a:srgbClr val="031F37"/>
                  </a:solidFill>
                  <a:latin typeface="楷体" panose="02010609060101010101" pitchFamily="49" charset="-122"/>
                  <a:ea typeface="楷体" panose="02010609060101010101" pitchFamily="49" charset="-122"/>
                </a:rPr>
                <a:t>（四）组织或者参与本单位应急救援演练；</a:t>
              </a:r>
            </a:p>
            <a:p>
              <a:pPr indent="457200"/>
              <a:r>
                <a:rPr lang="zh-CN" altLang="en-US" sz="2000" b="1" dirty="0">
                  <a:solidFill>
                    <a:srgbClr val="031F37"/>
                  </a:solidFill>
                  <a:latin typeface="楷体" panose="02010609060101010101" pitchFamily="49" charset="-122"/>
                  <a:ea typeface="楷体" panose="02010609060101010101" pitchFamily="49" charset="-122"/>
                </a:rPr>
                <a:t>（五）检查本单位的安全生产状况，及时排查生产安全事故隐患，提出改进安全生产管理的建议；</a:t>
              </a:r>
            </a:p>
            <a:p>
              <a:pPr indent="457200"/>
              <a:r>
                <a:rPr lang="zh-CN" altLang="en-US" sz="2000" b="1" dirty="0">
                  <a:solidFill>
                    <a:srgbClr val="031F37"/>
                  </a:solidFill>
                  <a:latin typeface="楷体" panose="02010609060101010101" pitchFamily="49" charset="-122"/>
                  <a:ea typeface="楷体" panose="02010609060101010101" pitchFamily="49" charset="-122"/>
                </a:rPr>
                <a:t>（六）制止和纠正违章指挥、强令冒险作业、违反操作规程的行为；</a:t>
              </a:r>
            </a:p>
            <a:p>
              <a:pPr indent="457200"/>
              <a:r>
                <a:rPr lang="zh-CN" altLang="en-US" sz="2000" b="1" dirty="0">
                  <a:solidFill>
                    <a:srgbClr val="031F37"/>
                  </a:solidFill>
                  <a:latin typeface="楷体" panose="02010609060101010101" pitchFamily="49" charset="-122"/>
                  <a:ea typeface="楷体" panose="02010609060101010101" pitchFamily="49" charset="-122"/>
                </a:rPr>
                <a:t>（七）督促落实本单位安全生产整改措施。</a:t>
              </a:r>
            </a:p>
            <a:p>
              <a:pPr indent="457200"/>
              <a:r>
                <a:rPr lang="zh-CN" altLang="en-US" sz="2000" b="1" u="heavy" dirty="0">
                  <a:solidFill>
                    <a:srgbClr val="031F37"/>
                  </a:solidFill>
                  <a:latin typeface="楷体" panose="02010609060101010101" pitchFamily="49" charset="-122"/>
                  <a:ea typeface="楷体" panose="02010609060101010101" pitchFamily="49" charset="-122"/>
                </a:rPr>
                <a:t>生产经营单位可以设置专职安全生产分管负责人，协助本单位主要负责人履行安全生产管理职责。</a:t>
              </a:r>
              <a:endParaRPr lang="en-US" altLang="zh-CN" sz="2000" b="1" u="heavy" dirty="0">
                <a:solidFill>
                  <a:srgbClr val="031F37"/>
                </a:solidFill>
                <a:latin typeface="楷体" panose="02010609060101010101" pitchFamily="49" charset="-122"/>
                <a:ea typeface="楷体" panose="02010609060101010101" pitchFamily="49" charset="-122"/>
              </a:endParaRPr>
            </a:p>
          </p:txBody>
        </p:sp>
      </p:grpSp>
    </p:spTree>
    <p:extLst>
      <p:ext uri="{BB962C8B-B14F-4D97-AF65-F5344CB8AC3E}">
        <p14:creationId xmlns:p14="http://schemas.microsoft.com/office/powerpoint/2010/main" val="12385070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4751" y="256987"/>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3384" y="100593"/>
            <a:ext cx="3213905"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cs typeface="+mn-ea"/>
              </a:rPr>
              <a:t>典型案例</a:t>
            </a:r>
            <a:endParaRPr lang="en-GB" altLang="zh-CN" sz="2400" b="1" dirty="0">
              <a:solidFill>
                <a:srgbClr val="031F37"/>
              </a:solidFill>
              <a:ea typeface="微软雅黑" panose="020B0503020204020204" pitchFamily="34" charset="-122"/>
              <a:cs typeface="+mn-ea"/>
            </a:endParaRPr>
          </a:p>
        </p:txBody>
      </p:sp>
      <p:sp>
        <p:nvSpPr>
          <p:cNvPr id="38" name="稻壳儿 夏至夏末"/>
          <p:cNvSpPr txBox="1"/>
          <p:nvPr/>
        </p:nvSpPr>
        <p:spPr>
          <a:xfrm>
            <a:off x="1934131" y="1261834"/>
            <a:ext cx="9133226" cy="2862322"/>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en-US" altLang="zh-CN" sz="2000" b="1" dirty="0">
                <a:solidFill>
                  <a:srgbClr val="031F37"/>
                </a:solidFill>
                <a:latin typeface="楷体" panose="02010609060101010101" pitchFamily="49" charset="-122"/>
                <a:ea typeface="楷体" panose="02010609060101010101" pitchFamily="49" charset="-122"/>
              </a:rPr>
              <a:t>2015</a:t>
            </a:r>
            <a:r>
              <a:rPr lang="zh-CN" altLang="en-US" sz="2000" b="1" dirty="0">
                <a:solidFill>
                  <a:srgbClr val="031F37"/>
                </a:solidFill>
                <a:latin typeface="楷体" panose="02010609060101010101" pitchFamily="49" charset="-122"/>
                <a:ea typeface="楷体" panose="02010609060101010101" pitchFamily="49" charset="-122"/>
              </a:rPr>
              <a:t>年</a:t>
            </a:r>
            <a:r>
              <a:rPr lang="en-US" altLang="zh-CN" sz="2000" b="1" dirty="0">
                <a:solidFill>
                  <a:srgbClr val="031F37"/>
                </a:solidFill>
                <a:latin typeface="楷体" panose="02010609060101010101" pitchFamily="49" charset="-122"/>
                <a:ea typeface="楷体" panose="02010609060101010101" pitchFamily="49" charset="-122"/>
              </a:rPr>
              <a:t>5</a:t>
            </a:r>
            <a:r>
              <a:rPr lang="zh-CN" altLang="en-US" sz="2000" b="1" dirty="0">
                <a:solidFill>
                  <a:srgbClr val="031F37"/>
                </a:solidFill>
                <a:latin typeface="楷体" panose="02010609060101010101" pitchFamily="49" charset="-122"/>
                <a:ea typeface="楷体" panose="02010609060101010101" pitchFamily="49" charset="-122"/>
              </a:rPr>
              <a:t>月</a:t>
            </a:r>
            <a:r>
              <a:rPr lang="en-US" altLang="zh-CN" sz="2000" b="1" dirty="0">
                <a:solidFill>
                  <a:srgbClr val="031F37"/>
                </a:solidFill>
                <a:latin typeface="楷体" panose="02010609060101010101" pitchFamily="49" charset="-122"/>
                <a:ea typeface="楷体" panose="02010609060101010101" pitchFamily="49" charset="-122"/>
              </a:rPr>
              <a:t>13</a:t>
            </a:r>
            <a:r>
              <a:rPr lang="zh-CN" altLang="en-US" sz="2000" b="1" dirty="0">
                <a:solidFill>
                  <a:srgbClr val="031F37"/>
                </a:solidFill>
                <a:latin typeface="楷体" panose="02010609060101010101" pitchFamily="49" charset="-122"/>
                <a:ea typeface="楷体" panose="02010609060101010101" pitchFamily="49" charset="-122"/>
              </a:rPr>
              <a:t>日，某五金制品有限公司发生一起铝粉尘燃爆事故，造成</a:t>
            </a:r>
            <a:r>
              <a:rPr lang="en-US" altLang="zh-CN" sz="2000" b="1" dirty="0">
                <a:solidFill>
                  <a:srgbClr val="031F37"/>
                </a:solidFill>
                <a:latin typeface="楷体" panose="02010609060101010101" pitchFamily="49" charset="-122"/>
                <a:ea typeface="楷体" panose="02010609060101010101" pitchFamily="49" charset="-122"/>
              </a:rPr>
              <a:t>9</a:t>
            </a:r>
            <a:r>
              <a:rPr lang="zh-CN" altLang="en-US" sz="2000" b="1" dirty="0">
                <a:solidFill>
                  <a:srgbClr val="031F37"/>
                </a:solidFill>
                <a:latin typeface="楷体" panose="02010609060101010101" pitchFamily="49" charset="-122"/>
                <a:ea typeface="楷体" panose="02010609060101010101" pitchFamily="49" charset="-122"/>
              </a:rPr>
              <a:t>人受伤。经事故调查组调查发现，事故直接原因是维修人员戴某某违反动火审批制度和操作规程，使用手持式电动砂轮机对抛光机风管进行切割，产生的火花被吸进旋风除尘器内，从而引燃除尘器内铝粉尘并发生爆炸。该公司未开展粉尘作业隐患的排查治理、教育培训和未在爆炸危险性场所落实动火作业管理工作是事故发生的主要间接原因。事故调查组认定，这是一起一般安全生产责任事故，该公司没有落实安全生产管理职责对事故发生负有责任，公司主要负责人和相关管理人员没有履行安全生产管理职责对事故发生负有责任，维修人员违章操作对事故发生负有责任。</a:t>
            </a:r>
            <a:endParaRPr lang="en-US" altLang="zh-CN" sz="2000" b="1" dirty="0">
              <a:solidFill>
                <a:srgbClr val="031F37"/>
              </a:solidFill>
              <a:latin typeface="楷体" panose="02010609060101010101" pitchFamily="49" charset="-122"/>
              <a:ea typeface="楷体" panose="02010609060101010101" pitchFamily="49" charset="-122"/>
            </a:endParaRPr>
          </a:p>
        </p:txBody>
      </p:sp>
      <p:grpSp>
        <p:nvGrpSpPr>
          <p:cNvPr id="14" name="组合 13"/>
          <p:cNvGrpSpPr/>
          <p:nvPr/>
        </p:nvGrpSpPr>
        <p:grpSpPr>
          <a:xfrm>
            <a:off x="313405" y="4127870"/>
            <a:ext cx="1620000" cy="576000"/>
            <a:chOff x="2886463" y="3364483"/>
            <a:chExt cx="3869635" cy="1139687"/>
          </a:xfrm>
        </p:grpSpPr>
        <p:sp>
          <p:nvSpPr>
            <p:cNvPr id="32" name="六边形 31"/>
            <p:cNvSpPr/>
            <p:nvPr/>
          </p:nvSpPr>
          <p:spPr>
            <a:xfrm>
              <a:off x="2886463" y="3364483"/>
              <a:ext cx="3869635" cy="11396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5" name="稻壳儿 夏至夏末"/>
            <p:cNvSpPr txBox="1"/>
            <p:nvPr/>
          </p:nvSpPr>
          <p:spPr>
            <a:xfrm>
              <a:off x="3874818" y="3477595"/>
              <a:ext cx="1911454"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处罚</a:t>
              </a:r>
            </a:p>
          </p:txBody>
        </p:sp>
      </p:grpSp>
      <p:grpSp>
        <p:nvGrpSpPr>
          <p:cNvPr id="12" name="组合 11"/>
          <p:cNvGrpSpPr/>
          <p:nvPr/>
        </p:nvGrpSpPr>
        <p:grpSpPr>
          <a:xfrm>
            <a:off x="285935" y="1261834"/>
            <a:ext cx="1620000" cy="576000"/>
            <a:chOff x="2886463" y="1853735"/>
            <a:chExt cx="3869635" cy="1139687"/>
          </a:xfrm>
        </p:grpSpPr>
        <p:sp>
          <p:nvSpPr>
            <p:cNvPr id="31" name="六边形 30"/>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6" name="稻壳儿 夏至夏末"/>
            <p:cNvSpPr txBox="1"/>
            <p:nvPr/>
          </p:nvSpPr>
          <p:spPr>
            <a:xfrm>
              <a:off x="3865552" y="1966847"/>
              <a:ext cx="1911454"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事实</a:t>
              </a:r>
            </a:p>
          </p:txBody>
        </p:sp>
      </p:grpSp>
      <p:sp>
        <p:nvSpPr>
          <p:cNvPr id="44" name="稻壳儿 夏至夏末">
            <a:extLst>
              <a:ext uri="{FF2B5EF4-FFF2-40B4-BE49-F238E27FC236}">
                <a16:creationId xmlns:a16="http://schemas.microsoft.com/office/drawing/2014/main" id="{ABC5CF0E-E36E-4DF3-9723-5ABEFC68981A}"/>
              </a:ext>
            </a:extLst>
          </p:cNvPr>
          <p:cNvSpPr txBox="1"/>
          <p:nvPr/>
        </p:nvSpPr>
        <p:spPr>
          <a:xfrm>
            <a:off x="1933405" y="4182470"/>
            <a:ext cx="9133226" cy="1323439"/>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根据原</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安全生产法</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第一百零九条第一项规定，对事故单位从重处罚，区安监部门给予罚款</a:t>
            </a:r>
            <a:r>
              <a:rPr lang="en-US" altLang="zh-CN" sz="2000" b="1" dirty="0">
                <a:solidFill>
                  <a:srgbClr val="031F37"/>
                </a:solidFill>
                <a:latin typeface="楷体" panose="02010609060101010101" pitchFamily="49" charset="-122"/>
                <a:ea typeface="楷体" panose="02010609060101010101" pitchFamily="49" charset="-122"/>
              </a:rPr>
              <a:t>49</a:t>
            </a:r>
            <a:r>
              <a:rPr lang="zh-CN" altLang="en-US" sz="2000" b="1" dirty="0">
                <a:solidFill>
                  <a:srgbClr val="031F37"/>
                </a:solidFill>
                <a:latin typeface="楷体" panose="02010609060101010101" pitchFamily="49" charset="-122"/>
                <a:ea typeface="楷体" panose="02010609060101010101" pitchFamily="49" charset="-122"/>
              </a:rPr>
              <a:t>万元的行政处罚。根据原</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安全生产法</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第九十二条第一项规定，区安监部门对该公司总经理处以上一年年收入</a:t>
            </a:r>
            <a:r>
              <a:rPr lang="en-US" altLang="zh-CN" sz="2000" b="1" dirty="0">
                <a:solidFill>
                  <a:srgbClr val="031F37"/>
                </a:solidFill>
                <a:latin typeface="楷体" panose="02010609060101010101" pitchFamily="49" charset="-122"/>
                <a:ea typeface="楷体" panose="02010609060101010101" pitchFamily="49" charset="-122"/>
              </a:rPr>
              <a:t>30%</a:t>
            </a:r>
            <a:r>
              <a:rPr lang="zh-CN" altLang="en-US" sz="2000" b="1" dirty="0">
                <a:solidFill>
                  <a:srgbClr val="031F37"/>
                </a:solidFill>
                <a:latin typeface="楷体" panose="02010609060101010101" pitchFamily="49" charset="-122"/>
                <a:ea typeface="楷体" panose="02010609060101010101" pitchFamily="49" charset="-122"/>
              </a:rPr>
              <a:t>的罚款。此外，公安机关对违章作业的维修人员戴某某依法处予行政拘留。</a:t>
            </a:r>
          </a:p>
        </p:txBody>
      </p:sp>
      <p:sp>
        <p:nvSpPr>
          <p:cNvPr id="21" name="稻壳儿 夏至夏末">
            <a:extLst>
              <a:ext uri="{FF2B5EF4-FFF2-40B4-BE49-F238E27FC236}">
                <a16:creationId xmlns:a16="http://schemas.microsoft.com/office/drawing/2014/main" id="{E78AC238-0AF9-4E79-A9DC-13C88B794C3B}"/>
              </a:ext>
            </a:extLst>
          </p:cNvPr>
          <p:cNvSpPr txBox="1"/>
          <p:nvPr/>
        </p:nvSpPr>
        <p:spPr>
          <a:xfrm>
            <a:off x="1933647" y="741855"/>
            <a:ext cx="10033516"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未开展隐患排查治理、教育培训和落实动火作业管理工作致燃爆事故发生</a:t>
            </a:r>
          </a:p>
        </p:txBody>
      </p:sp>
      <p:pic>
        <p:nvPicPr>
          <p:cNvPr id="4" name="图片 3" descr="图示&#10;&#10;低可信度描述已自动生成">
            <a:extLst>
              <a:ext uri="{FF2B5EF4-FFF2-40B4-BE49-F238E27FC236}">
                <a16:creationId xmlns:a16="http://schemas.microsoft.com/office/drawing/2014/main" id="{A8D76161-F44F-49AD-B653-95B8FDFF2D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019" y="5122532"/>
            <a:ext cx="3090981" cy="1735468"/>
          </a:xfrm>
          <a:prstGeom prst="rect">
            <a:avLst/>
          </a:prstGeom>
        </p:spPr>
      </p:pic>
    </p:spTree>
    <p:extLst>
      <p:ext uri="{BB962C8B-B14F-4D97-AF65-F5344CB8AC3E}">
        <p14:creationId xmlns:p14="http://schemas.microsoft.com/office/powerpoint/2010/main" val="35595845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4751" y="256987"/>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3384" y="100593"/>
            <a:ext cx="3213905"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cs typeface="+mn-ea"/>
              </a:rPr>
              <a:t>主要修正内容解读</a:t>
            </a:r>
            <a:endParaRPr lang="en-GB" altLang="zh-CN" sz="2400" b="1" dirty="0">
              <a:solidFill>
                <a:srgbClr val="031F37"/>
              </a:solidFill>
              <a:ea typeface="微软雅黑" panose="020B0503020204020204" pitchFamily="34" charset="-122"/>
              <a:cs typeface="+mn-ea"/>
            </a:endParaRPr>
          </a:p>
        </p:txBody>
      </p:sp>
      <p:grpSp>
        <p:nvGrpSpPr>
          <p:cNvPr id="14" name="组合 13"/>
          <p:cNvGrpSpPr/>
          <p:nvPr/>
        </p:nvGrpSpPr>
        <p:grpSpPr>
          <a:xfrm>
            <a:off x="610070" y="964626"/>
            <a:ext cx="1620000" cy="576000"/>
            <a:chOff x="2886463" y="3364483"/>
            <a:chExt cx="3869635" cy="1139687"/>
          </a:xfrm>
        </p:grpSpPr>
        <p:sp>
          <p:nvSpPr>
            <p:cNvPr id="32" name="六边形 31"/>
            <p:cNvSpPr/>
            <p:nvPr/>
          </p:nvSpPr>
          <p:spPr>
            <a:xfrm>
              <a:off x="2886463" y="3364483"/>
              <a:ext cx="3869635" cy="11396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5" name="稻壳儿 夏至夏末"/>
            <p:cNvSpPr txBox="1"/>
            <p:nvPr/>
          </p:nvSpPr>
          <p:spPr>
            <a:xfrm>
              <a:off x="3497966" y="3465288"/>
              <a:ext cx="2849568"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解读七 </a:t>
              </a:r>
            </a:p>
          </p:txBody>
        </p:sp>
      </p:grpSp>
      <p:grpSp>
        <p:nvGrpSpPr>
          <p:cNvPr id="41" name="组合 40">
            <a:extLst>
              <a:ext uri="{FF2B5EF4-FFF2-40B4-BE49-F238E27FC236}">
                <a16:creationId xmlns:a16="http://schemas.microsoft.com/office/drawing/2014/main" id="{BF0CFFD1-0152-49B4-9BE1-1FF902F151E1}"/>
              </a:ext>
            </a:extLst>
          </p:cNvPr>
          <p:cNvGrpSpPr/>
          <p:nvPr/>
        </p:nvGrpSpPr>
        <p:grpSpPr>
          <a:xfrm>
            <a:off x="1960204" y="872568"/>
            <a:ext cx="8873317" cy="3657645"/>
            <a:chOff x="6450215" y="1853735"/>
            <a:chExt cx="7664850" cy="3657645"/>
          </a:xfrm>
        </p:grpSpPr>
        <p:sp>
          <p:nvSpPr>
            <p:cNvPr id="43" name="稻壳儿 夏至夏末">
              <a:extLst>
                <a:ext uri="{FF2B5EF4-FFF2-40B4-BE49-F238E27FC236}">
                  <a16:creationId xmlns:a16="http://schemas.microsoft.com/office/drawing/2014/main" id="{4B504A10-1264-4386-B80B-8EA8F4223012}"/>
                </a:ext>
              </a:extLst>
            </p:cNvPr>
            <p:cNvSpPr txBox="1"/>
            <p:nvPr/>
          </p:nvSpPr>
          <p:spPr>
            <a:xfrm>
              <a:off x="6941628" y="1853735"/>
              <a:ext cx="4413278"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加强重大隐患管理力度、提高信息化</a:t>
              </a:r>
            </a:p>
          </p:txBody>
        </p:sp>
        <p:sp>
          <p:nvSpPr>
            <p:cNvPr id="44" name="稻壳儿 夏至夏末">
              <a:extLst>
                <a:ext uri="{FF2B5EF4-FFF2-40B4-BE49-F238E27FC236}">
                  <a16:creationId xmlns:a16="http://schemas.microsoft.com/office/drawing/2014/main" id="{ABC5CF0E-E36E-4DF3-9723-5ABEFC68981A}"/>
                </a:ext>
              </a:extLst>
            </p:cNvPr>
            <p:cNvSpPr txBox="1"/>
            <p:nvPr/>
          </p:nvSpPr>
          <p:spPr>
            <a:xfrm>
              <a:off x="6450215" y="2341281"/>
              <a:ext cx="7664850" cy="3170099"/>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第四十一条　</a:t>
              </a:r>
              <a:r>
                <a:rPr lang="zh-CN" altLang="en-US" sz="2000" b="1" u="heavy" dirty="0">
                  <a:solidFill>
                    <a:srgbClr val="031F37"/>
                  </a:solidFill>
                  <a:latin typeface="楷体" panose="02010609060101010101" pitchFamily="49" charset="-122"/>
                  <a:ea typeface="楷体" panose="02010609060101010101" pitchFamily="49" charset="-122"/>
                </a:rPr>
                <a:t>生产经营单位应当建立安全风险分级管控制度，按照安全风险分级采取相应的管控措施。</a:t>
              </a:r>
            </a:p>
            <a:p>
              <a:pPr indent="457200"/>
              <a:r>
                <a:rPr lang="zh-CN" altLang="en-US" sz="2000" b="1" dirty="0">
                  <a:solidFill>
                    <a:srgbClr val="031F37"/>
                  </a:solidFill>
                  <a:latin typeface="楷体" panose="02010609060101010101" pitchFamily="49" charset="-122"/>
                  <a:ea typeface="楷体" panose="02010609060101010101" pitchFamily="49" charset="-122"/>
                </a:rPr>
                <a:t>生产经营单位应当建立健全</a:t>
              </a:r>
              <a:r>
                <a:rPr lang="zh-CN" altLang="en-US" sz="2000" b="1" u="heavy" dirty="0">
                  <a:solidFill>
                    <a:srgbClr val="031F37"/>
                  </a:solidFill>
                  <a:latin typeface="楷体" panose="02010609060101010101" pitchFamily="49" charset="-122"/>
                  <a:ea typeface="楷体" panose="02010609060101010101" pitchFamily="49" charset="-122"/>
                </a:rPr>
                <a:t>并落实</a:t>
              </a:r>
              <a:r>
                <a:rPr lang="zh-CN" altLang="en-US" sz="2000" b="1" dirty="0">
                  <a:solidFill>
                    <a:srgbClr val="031F37"/>
                  </a:solidFill>
                  <a:latin typeface="楷体" panose="02010609060101010101" pitchFamily="49" charset="-122"/>
                  <a:ea typeface="楷体" panose="02010609060101010101" pitchFamily="49" charset="-122"/>
                </a:rPr>
                <a:t>生产安全事故隐患排查治理制度，采取技术、管理措施，及时发现并消除事故隐患。事故隐患排查治理情况应当如实记录，</a:t>
              </a:r>
              <a:r>
                <a:rPr lang="zh-CN" altLang="en-US" sz="2000" b="1" u="heavy" dirty="0">
                  <a:solidFill>
                    <a:srgbClr val="031F37"/>
                  </a:solidFill>
                  <a:latin typeface="楷体" panose="02010609060101010101" pitchFamily="49" charset="-122"/>
                  <a:ea typeface="楷体" panose="02010609060101010101" pitchFamily="49" charset="-122"/>
                </a:rPr>
                <a:t>并通过职工大会或者职工代表大会、信息公示栏等方式</a:t>
              </a:r>
              <a:r>
                <a:rPr lang="zh-CN" altLang="en-US" sz="2000" b="1" dirty="0">
                  <a:solidFill>
                    <a:srgbClr val="031F37"/>
                  </a:solidFill>
                  <a:latin typeface="楷体" panose="02010609060101010101" pitchFamily="49" charset="-122"/>
                  <a:ea typeface="楷体" panose="02010609060101010101" pitchFamily="49" charset="-122"/>
                </a:rPr>
                <a:t>向从业人员通报。</a:t>
              </a:r>
              <a:r>
                <a:rPr lang="zh-CN" altLang="en-US" sz="2000" b="1" u="heavy" dirty="0">
                  <a:solidFill>
                    <a:srgbClr val="031F37"/>
                  </a:solidFill>
                  <a:latin typeface="楷体" panose="02010609060101010101" pitchFamily="49" charset="-122"/>
                  <a:ea typeface="楷体" panose="02010609060101010101" pitchFamily="49" charset="-122"/>
                </a:rPr>
                <a:t>其中，重大事故隐患排查治理情况应当及时向负有安全生产监督管理职责的部门和职工大会或者职工代表大会报告。</a:t>
              </a:r>
            </a:p>
            <a:p>
              <a:pPr indent="457200"/>
              <a:r>
                <a:rPr lang="zh-CN" altLang="en-US" sz="2000" b="1" dirty="0">
                  <a:solidFill>
                    <a:srgbClr val="031F37"/>
                  </a:solidFill>
                  <a:latin typeface="楷体" panose="02010609060101010101" pitchFamily="49" charset="-122"/>
                  <a:ea typeface="楷体" panose="02010609060101010101" pitchFamily="49" charset="-122"/>
                </a:rPr>
                <a:t>县级以上地方各级人民政府负有安全生产监督管理职责的部门应当</a:t>
              </a:r>
              <a:r>
                <a:rPr lang="zh-CN" altLang="en-US" sz="2000" b="1" u="heavy" dirty="0">
                  <a:solidFill>
                    <a:srgbClr val="031F37"/>
                  </a:solidFill>
                  <a:latin typeface="楷体" panose="02010609060101010101" pitchFamily="49" charset="-122"/>
                  <a:ea typeface="楷体" panose="02010609060101010101" pitchFamily="49" charset="-122"/>
                </a:rPr>
                <a:t>将重大事故隐患纳入相关信息系统</a:t>
              </a:r>
              <a:r>
                <a:rPr lang="zh-CN" altLang="en-US" sz="2000" b="1" dirty="0">
                  <a:solidFill>
                    <a:srgbClr val="031F37"/>
                  </a:solidFill>
                  <a:latin typeface="楷体" panose="02010609060101010101" pitchFamily="49" charset="-122"/>
                  <a:ea typeface="楷体" panose="02010609060101010101" pitchFamily="49" charset="-122"/>
                </a:rPr>
                <a:t>，建立健全重大事故隐患治理督办制度，督促生产经营单位消除重大事故隐患。</a:t>
              </a:r>
              <a:endParaRPr lang="en-US" altLang="zh-CN" sz="2000" b="1" dirty="0">
                <a:solidFill>
                  <a:srgbClr val="031F37"/>
                </a:solidFill>
                <a:latin typeface="楷体" panose="02010609060101010101" pitchFamily="49" charset="-122"/>
                <a:ea typeface="楷体" panose="02010609060101010101" pitchFamily="49" charset="-122"/>
              </a:endParaRPr>
            </a:p>
          </p:txBody>
        </p:sp>
      </p:grpSp>
      <p:grpSp>
        <p:nvGrpSpPr>
          <p:cNvPr id="21" name="组合 20">
            <a:extLst>
              <a:ext uri="{FF2B5EF4-FFF2-40B4-BE49-F238E27FC236}">
                <a16:creationId xmlns:a16="http://schemas.microsoft.com/office/drawing/2014/main" id="{E6C33C3D-B180-41D6-9910-B0CD1B191416}"/>
              </a:ext>
            </a:extLst>
          </p:cNvPr>
          <p:cNvGrpSpPr/>
          <p:nvPr/>
        </p:nvGrpSpPr>
        <p:grpSpPr>
          <a:xfrm>
            <a:off x="610070" y="4648452"/>
            <a:ext cx="1620000" cy="576000"/>
            <a:chOff x="2886463" y="3364483"/>
            <a:chExt cx="3869635" cy="1139687"/>
          </a:xfrm>
          <a:solidFill>
            <a:srgbClr val="031F37"/>
          </a:solidFill>
        </p:grpSpPr>
        <p:sp>
          <p:nvSpPr>
            <p:cNvPr id="22" name="六边形 21">
              <a:extLst>
                <a:ext uri="{FF2B5EF4-FFF2-40B4-BE49-F238E27FC236}">
                  <a16:creationId xmlns:a16="http://schemas.microsoft.com/office/drawing/2014/main" id="{3DE4A2DB-AAD1-4173-A839-29FF06E50DC6}"/>
                </a:ext>
              </a:extLst>
            </p:cNvPr>
            <p:cNvSpPr/>
            <p:nvPr/>
          </p:nvSpPr>
          <p:spPr>
            <a:xfrm>
              <a:off x="2886463" y="3364483"/>
              <a:ext cx="3869635" cy="1139687"/>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23" name="稻壳儿 夏至夏末">
              <a:extLst>
                <a:ext uri="{FF2B5EF4-FFF2-40B4-BE49-F238E27FC236}">
                  <a16:creationId xmlns:a16="http://schemas.microsoft.com/office/drawing/2014/main" id="{B3736C9F-B1AD-46DE-B081-559B4B17988B}"/>
                </a:ext>
              </a:extLst>
            </p:cNvPr>
            <p:cNvSpPr txBox="1"/>
            <p:nvPr/>
          </p:nvSpPr>
          <p:spPr>
            <a:xfrm>
              <a:off x="3497966" y="3465288"/>
              <a:ext cx="2941465" cy="913461"/>
            </a:xfrm>
            <a:prstGeom prst="rect">
              <a:avLst/>
            </a:prstGeom>
            <a:grp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解读八 </a:t>
              </a:r>
            </a:p>
          </p:txBody>
        </p:sp>
      </p:grpSp>
      <p:grpSp>
        <p:nvGrpSpPr>
          <p:cNvPr id="24" name="组合 23">
            <a:extLst>
              <a:ext uri="{FF2B5EF4-FFF2-40B4-BE49-F238E27FC236}">
                <a16:creationId xmlns:a16="http://schemas.microsoft.com/office/drawing/2014/main" id="{A7CC312B-D954-4921-A25C-C3A1F51DE8E9}"/>
              </a:ext>
            </a:extLst>
          </p:cNvPr>
          <p:cNvGrpSpPr/>
          <p:nvPr/>
        </p:nvGrpSpPr>
        <p:grpSpPr>
          <a:xfrm>
            <a:off x="2059026" y="4648452"/>
            <a:ext cx="8873317" cy="1503209"/>
            <a:chOff x="6450215" y="1853735"/>
            <a:chExt cx="7664850" cy="1503209"/>
          </a:xfrm>
        </p:grpSpPr>
        <p:sp>
          <p:nvSpPr>
            <p:cNvPr id="25" name="稻壳儿 夏至夏末">
              <a:extLst>
                <a:ext uri="{FF2B5EF4-FFF2-40B4-BE49-F238E27FC236}">
                  <a16:creationId xmlns:a16="http://schemas.microsoft.com/office/drawing/2014/main" id="{3FDBAF67-D9B0-40FB-AB02-FC31812B9001}"/>
                </a:ext>
              </a:extLst>
            </p:cNvPr>
            <p:cNvSpPr txBox="1"/>
            <p:nvPr/>
          </p:nvSpPr>
          <p:spPr>
            <a:xfrm>
              <a:off x="6941628" y="1853735"/>
              <a:ext cx="3349838"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对从业人员身心状况的重视</a:t>
              </a:r>
            </a:p>
          </p:txBody>
        </p:sp>
        <p:sp>
          <p:nvSpPr>
            <p:cNvPr id="26" name="稻壳儿 夏至夏末">
              <a:extLst>
                <a:ext uri="{FF2B5EF4-FFF2-40B4-BE49-F238E27FC236}">
                  <a16:creationId xmlns:a16="http://schemas.microsoft.com/office/drawing/2014/main" id="{831EA3A9-5BD7-419C-BAB8-AE986A61D91F}"/>
                </a:ext>
              </a:extLst>
            </p:cNvPr>
            <p:cNvSpPr txBox="1"/>
            <p:nvPr/>
          </p:nvSpPr>
          <p:spPr>
            <a:xfrm>
              <a:off x="6450215" y="2341281"/>
              <a:ext cx="7664850" cy="1015663"/>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新增第四十四条第二款　</a:t>
              </a:r>
              <a:r>
                <a:rPr lang="zh-CN" altLang="en-US" sz="2000" b="1" u="heavy" dirty="0">
                  <a:solidFill>
                    <a:srgbClr val="031F37"/>
                  </a:solidFill>
                  <a:latin typeface="楷体" panose="02010609060101010101" pitchFamily="49" charset="-122"/>
                  <a:ea typeface="楷体" panose="02010609060101010101" pitchFamily="49" charset="-122"/>
                </a:rPr>
                <a:t>生产经营单位应当关注从业人员的身体、心理状况和行为习惯，加强对从业人员的心理疏导、精神慰藉，严格落实岗位安全生产责任，防范从业人员行为异常导致事故发生。</a:t>
              </a:r>
            </a:p>
          </p:txBody>
        </p:sp>
      </p:grpSp>
    </p:spTree>
    <p:extLst>
      <p:ext uri="{BB962C8B-B14F-4D97-AF65-F5344CB8AC3E}">
        <p14:creationId xmlns:p14="http://schemas.microsoft.com/office/powerpoint/2010/main" val="5470734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4751" y="256987"/>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3384" y="100593"/>
            <a:ext cx="3213905"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cs typeface="+mn-ea"/>
              </a:rPr>
              <a:t>主要修正内容解读</a:t>
            </a:r>
            <a:endParaRPr lang="en-GB" altLang="zh-CN" sz="2400" b="1" dirty="0">
              <a:solidFill>
                <a:srgbClr val="031F37"/>
              </a:solidFill>
              <a:ea typeface="微软雅黑" panose="020B0503020204020204" pitchFamily="34" charset="-122"/>
              <a:cs typeface="+mn-ea"/>
            </a:endParaRPr>
          </a:p>
        </p:txBody>
      </p:sp>
      <p:grpSp>
        <p:nvGrpSpPr>
          <p:cNvPr id="14" name="组合 13"/>
          <p:cNvGrpSpPr/>
          <p:nvPr/>
        </p:nvGrpSpPr>
        <p:grpSpPr>
          <a:xfrm>
            <a:off x="684705" y="3300771"/>
            <a:ext cx="1620000" cy="576000"/>
            <a:chOff x="2886463" y="3364483"/>
            <a:chExt cx="3869635" cy="1139687"/>
          </a:xfrm>
        </p:grpSpPr>
        <p:sp>
          <p:nvSpPr>
            <p:cNvPr id="32" name="六边形 31"/>
            <p:cNvSpPr/>
            <p:nvPr/>
          </p:nvSpPr>
          <p:spPr>
            <a:xfrm>
              <a:off x="2886463" y="3364483"/>
              <a:ext cx="3869635" cy="11396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5" name="稻壳儿 夏至夏末"/>
            <p:cNvSpPr txBox="1"/>
            <p:nvPr/>
          </p:nvSpPr>
          <p:spPr>
            <a:xfrm>
              <a:off x="3497966" y="3465288"/>
              <a:ext cx="2646630"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解读十</a:t>
              </a:r>
            </a:p>
          </p:txBody>
        </p:sp>
      </p:grpSp>
      <p:grpSp>
        <p:nvGrpSpPr>
          <p:cNvPr id="12" name="组合 11"/>
          <p:cNvGrpSpPr/>
          <p:nvPr/>
        </p:nvGrpSpPr>
        <p:grpSpPr>
          <a:xfrm>
            <a:off x="684705" y="900642"/>
            <a:ext cx="1620000" cy="576000"/>
            <a:chOff x="2886463" y="1853735"/>
            <a:chExt cx="3869635" cy="1139687"/>
          </a:xfrm>
        </p:grpSpPr>
        <p:sp>
          <p:nvSpPr>
            <p:cNvPr id="31" name="六边形 30"/>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6" name="稻壳儿 夏至夏末"/>
            <p:cNvSpPr txBox="1"/>
            <p:nvPr/>
          </p:nvSpPr>
          <p:spPr>
            <a:xfrm>
              <a:off x="3630295" y="1974283"/>
              <a:ext cx="2723210"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解读九</a:t>
              </a:r>
            </a:p>
          </p:txBody>
        </p:sp>
      </p:grpSp>
      <p:grpSp>
        <p:nvGrpSpPr>
          <p:cNvPr id="41" name="组合 40">
            <a:extLst>
              <a:ext uri="{FF2B5EF4-FFF2-40B4-BE49-F238E27FC236}">
                <a16:creationId xmlns:a16="http://schemas.microsoft.com/office/drawing/2014/main" id="{BF0CFFD1-0152-49B4-9BE1-1FF902F151E1}"/>
              </a:ext>
            </a:extLst>
          </p:cNvPr>
          <p:cNvGrpSpPr/>
          <p:nvPr/>
        </p:nvGrpSpPr>
        <p:grpSpPr>
          <a:xfrm>
            <a:off x="1869369" y="3357939"/>
            <a:ext cx="9875454" cy="2734315"/>
            <a:chOff x="6450215" y="1853735"/>
            <a:chExt cx="8530505" cy="2734315"/>
          </a:xfrm>
        </p:grpSpPr>
        <p:sp>
          <p:nvSpPr>
            <p:cNvPr id="43" name="稻壳儿 夏至夏末">
              <a:extLst>
                <a:ext uri="{FF2B5EF4-FFF2-40B4-BE49-F238E27FC236}">
                  <a16:creationId xmlns:a16="http://schemas.microsoft.com/office/drawing/2014/main" id="{4B504A10-1264-4386-B80B-8EA8F4223012}"/>
                </a:ext>
              </a:extLst>
            </p:cNvPr>
            <p:cNvSpPr txBox="1"/>
            <p:nvPr/>
          </p:nvSpPr>
          <p:spPr>
            <a:xfrm>
              <a:off x="6941628" y="1853735"/>
              <a:ext cx="5476719"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生命至上、提高安全防范意识和救治措施意识</a:t>
              </a:r>
            </a:p>
          </p:txBody>
        </p:sp>
        <p:sp>
          <p:nvSpPr>
            <p:cNvPr id="44" name="稻壳儿 夏至夏末">
              <a:extLst>
                <a:ext uri="{FF2B5EF4-FFF2-40B4-BE49-F238E27FC236}">
                  <a16:creationId xmlns:a16="http://schemas.microsoft.com/office/drawing/2014/main" id="{ABC5CF0E-E36E-4DF3-9723-5ABEFC68981A}"/>
                </a:ext>
              </a:extLst>
            </p:cNvPr>
            <p:cNvSpPr txBox="1"/>
            <p:nvPr/>
          </p:nvSpPr>
          <p:spPr>
            <a:xfrm>
              <a:off x="6450215" y="2341281"/>
              <a:ext cx="8530505" cy="2246769"/>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第四十五条　生产经营单位必须为从业人员提供符合国家标准或者行业标准的劳动防护用品，并监督、教育从业人员按照使用规则佩戴、使用。</a:t>
              </a:r>
              <a:endParaRPr lang="en-US" altLang="zh-CN" sz="2000" b="1" dirty="0">
                <a:solidFill>
                  <a:srgbClr val="031F37"/>
                </a:solidFill>
                <a:latin typeface="楷体" panose="02010609060101010101" pitchFamily="49" charset="-122"/>
                <a:ea typeface="楷体" panose="02010609060101010101" pitchFamily="49" charset="-122"/>
              </a:endParaRPr>
            </a:p>
            <a:p>
              <a:pPr indent="457200"/>
              <a:r>
                <a:rPr lang="zh-CN" altLang="en-US" sz="2000" b="1" dirty="0">
                  <a:solidFill>
                    <a:srgbClr val="031F37"/>
                  </a:solidFill>
                  <a:latin typeface="楷体" panose="02010609060101010101" pitchFamily="49" charset="-122"/>
                  <a:ea typeface="楷体" panose="02010609060101010101" pitchFamily="49" charset="-122"/>
                </a:rPr>
                <a:t>第五十五条第一款　从业人员发现直接危及人身安全的紧急情况时，有权停止作业或者在采取可能的应急措施后撤离作业场所。</a:t>
              </a:r>
              <a:endParaRPr lang="en-US" altLang="zh-CN" sz="2000" b="1" dirty="0">
                <a:solidFill>
                  <a:srgbClr val="031F37"/>
                </a:solidFill>
                <a:latin typeface="楷体" panose="02010609060101010101" pitchFamily="49" charset="-122"/>
                <a:ea typeface="楷体" panose="02010609060101010101" pitchFamily="49" charset="-122"/>
              </a:endParaRPr>
            </a:p>
            <a:p>
              <a:pPr indent="457200"/>
              <a:r>
                <a:rPr lang="zh-CN" altLang="en-US" sz="2000" b="1" dirty="0">
                  <a:solidFill>
                    <a:srgbClr val="031F37"/>
                  </a:solidFill>
                  <a:latin typeface="楷体" panose="02010609060101010101" pitchFamily="49" charset="-122"/>
                  <a:ea typeface="楷体" panose="02010609060101010101" pitchFamily="49" charset="-122"/>
                </a:rPr>
                <a:t>第五十六条　</a:t>
              </a:r>
              <a:r>
                <a:rPr lang="zh-CN" altLang="en-US" sz="2000" b="1" u="heavy" dirty="0">
                  <a:solidFill>
                    <a:srgbClr val="031F37"/>
                  </a:solidFill>
                  <a:latin typeface="楷体" panose="02010609060101010101" pitchFamily="49" charset="-122"/>
                  <a:ea typeface="楷体" panose="02010609060101010101" pitchFamily="49" charset="-122"/>
                </a:rPr>
                <a:t>生产经营单位发生生产安全事故后，应当及时采取措施救治有关人员。</a:t>
              </a:r>
            </a:p>
            <a:p>
              <a:pPr indent="457200"/>
              <a:r>
                <a:rPr lang="zh-CN" altLang="en-US" sz="2000" b="1" dirty="0">
                  <a:solidFill>
                    <a:srgbClr val="031F37"/>
                  </a:solidFill>
                  <a:latin typeface="楷体" panose="02010609060101010101" pitchFamily="49" charset="-122"/>
                  <a:ea typeface="楷体" panose="02010609060101010101" pitchFamily="49" charset="-122"/>
                </a:rPr>
                <a:t>  因生产安全事故受到损害的从业人员，除依法享有工伤保险外，依照有关民事法律尚有获得赔偿的权利的，</a:t>
              </a:r>
              <a:r>
                <a:rPr lang="zh-CN" altLang="en-US" sz="2000" b="1" u="heavy" dirty="0">
                  <a:solidFill>
                    <a:srgbClr val="031F37"/>
                  </a:solidFill>
                  <a:latin typeface="楷体" panose="02010609060101010101" pitchFamily="49" charset="-122"/>
                  <a:ea typeface="楷体" panose="02010609060101010101" pitchFamily="49" charset="-122"/>
                </a:rPr>
                <a:t>有权提出赔偿要求。</a:t>
              </a:r>
            </a:p>
          </p:txBody>
        </p:sp>
      </p:grpSp>
      <p:grpSp>
        <p:nvGrpSpPr>
          <p:cNvPr id="2" name="组合 1">
            <a:extLst>
              <a:ext uri="{FF2B5EF4-FFF2-40B4-BE49-F238E27FC236}">
                <a16:creationId xmlns:a16="http://schemas.microsoft.com/office/drawing/2014/main" id="{4E55C72D-9C0A-4B1C-A40C-7DF41A4CD688}"/>
              </a:ext>
            </a:extLst>
          </p:cNvPr>
          <p:cNvGrpSpPr/>
          <p:nvPr/>
        </p:nvGrpSpPr>
        <p:grpSpPr>
          <a:xfrm>
            <a:off x="1869369" y="967016"/>
            <a:ext cx="9563175" cy="2118762"/>
            <a:chOff x="6450215" y="1853735"/>
            <a:chExt cx="8530505" cy="2118762"/>
          </a:xfrm>
        </p:grpSpPr>
        <p:sp>
          <p:nvSpPr>
            <p:cNvPr id="37" name="稻壳儿 夏至夏末"/>
            <p:cNvSpPr txBox="1"/>
            <p:nvPr/>
          </p:nvSpPr>
          <p:spPr>
            <a:xfrm>
              <a:off x="6941628" y="1853735"/>
              <a:ext cx="4008308"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推行建立安全生产责任保险制度</a:t>
              </a:r>
            </a:p>
          </p:txBody>
        </p:sp>
        <p:sp>
          <p:nvSpPr>
            <p:cNvPr id="38" name="稻壳儿 夏至夏末"/>
            <p:cNvSpPr txBox="1"/>
            <p:nvPr/>
          </p:nvSpPr>
          <p:spPr>
            <a:xfrm>
              <a:off x="6450215" y="2341281"/>
              <a:ext cx="8530505" cy="1631216"/>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第五十一条　生产经营单位必须依法参加工伤保险，为从业人员缴纳保险费。</a:t>
              </a:r>
            </a:p>
            <a:p>
              <a:pPr indent="457200"/>
              <a:r>
                <a:rPr lang="zh-CN" altLang="en-US" sz="2000" b="1" dirty="0">
                  <a:solidFill>
                    <a:srgbClr val="031F37"/>
                  </a:solidFill>
                  <a:latin typeface="楷体" panose="02010609060101010101" pitchFamily="49" charset="-122"/>
                  <a:ea typeface="楷体" panose="02010609060101010101" pitchFamily="49" charset="-122"/>
                </a:rPr>
                <a:t>国家鼓励生产经营单位投保安全生产责任保险；</a:t>
              </a:r>
              <a:r>
                <a:rPr lang="zh-CN" altLang="en-US" sz="2000" b="1" u="heavy" dirty="0">
                  <a:solidFill>
                    <a:srgbClr val="031F37"/>
                  </a:solidFill>
                  <a:latin typeface="楷体" panose="02010609060101010101" pitchFamily="49" charset="-122"/>
                  <a:ea typeface="楷体" panose="02010609060101010101" pitchFamily="49" charset="-122"/>
                </a:rPr>
                <a:t>属于国家规定的高危行业、领域的生产经营单位，应当投保安全生产责任保险。具体范围和实施办法由国务院应急管理部门会同国务院财政部门、国务院保险监督管理机构和相关行业主管部门制定。</a:t>
              </a:r>
              <a:endParaRPr lang="en-US" altLang="zh-CN" sz="2000" b="1" u="heavy" dirty="0">
                <a:solidFill>
                  <a:srgbClr val="031F37"/>
                </a:solidFill>
                <a:latin typeface="楷体" panose="02010609060101010101" pitchFamily="49" charset="-122"/>
                <a:ea typeface="楷体" panose="02010609060101010101" pitchFamily="49" charset="-122"/>
              </a:endParaRPr>
            </a:p>
          </p:txBody>
        </p:sp>
      </p:grpSp>
    </p:spTree>
    <p:extLst>
      <p:ext uri="{BB962C8B-B14F-4D97-AF65-F5344CB8AC3E}">
        <p14:creationId xmlns:p14="http://schemas.microsoft.com/office/powerpoint/2010/main" val="41606392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4751" y="256987"/>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3384" y="100593"/>
            <a:ext cx="3213905"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cs typeface="+mn-ea"/>
              </a:rPr>
              <a:t>主要修正内容解读</a:t>
            </a:r>
            <a:endParaRPr lang="en-GB" altLang="zh-CN" sz="2400" b="1" dirty="0">
              <a:solidFill>
                <a:srgbClr val="031F37"/>
              </a:solidFill>
              <a:ea typeface="微软雅黑" panose="020B0503020204020204" pitchFamily="34" charset="-122"/>
              <a:cs typeface="+mn-ea"/>
            </a:endParaRPr>
          </a:p>
        </p:txBody>
      </p:sp>
      <p:grpSp>
        <p:nvGrpSpPr>
          <p:cNvPr id="12" name="组合 11"/>
          <p:cNvGrpSpPr/>
          <p:nvPr/>
        </p:nvGrpSpPr>
        <p:grpSpPr>
          <a:xfrm>
            <a:off x="690761" y="1146133"/>
            <a:ext cx="1620000" cy="576000"/>
            <a:chOff x="2886463" y="1853735"/>
            <a:chExt cx="3869635" cy="1139687"/>
          </a:xfrm>
        </p:grpSpPr>
        <p:sp>
          <p:nvSpPr>
            <p:cNvPr id="31" name="六边形 30"/>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6" name="稻壳儿 夏至夏末"/>
            <p:cNvSpPr txBox="1"/>
            <p:nvPr/>
          </p:nvSpPr>
          <p:spPr>
            <a:xfrm>
              <a:off x="3240943" y="1966847"/>
              <a:ext cx="3381803"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解读十一</a:t>
              </a:r>
            </a:p>
          </p:txBody>
        </p:sp>
      </p:grpSp>
      <p:grpSp>
        <p:nvGrpSpPr>
          <p:cNvPr id="2" name="组合 1">
            <a:extLst>
              <a:ext uri="{FF2B5EF4-FFF2-40B4-BE49-F238E27FC236}">
                <a16:creationId xmlns:a16="http://schemas.microsoft.com/office/drawing/2014/main" id="{4E55C72D-9C0A-4B1C-A40C-7DF41A4CD688}"/>
              </a:ext>
            </a:extLst>
          </p:cNvPr>
          <p:cNvGrpSpPr/>
          <p:nvPr/>
        </p:nvGrpSpPr>
        <p:grpSpPr>
          <a:xfrm>
            <a:off x="1899647" y="1203301"/>
            <a:ext cx="9563175" cy="3965421"/>
            <a:chOff x="6450215" y="1853735"/>
            <a:chExt cx="8530505" cy="3965421"/>
          </a:xfrm>
        </p:grpSpPr>
        <p:sp>
          <p:nvSpPr>
            <p:cNvPr id="37" name="稻壳儿 夏至夏末"/>
            <p:cNvSpPr txBox="1"/>
            <p:nvPr/>
          </p:nvSpPr>
          <p:spPr>
            <a:xfrm>
              <a:off x="6941628" y="1853735"/>
              <a:ext cx="6829509"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 严禁租借资质、弄虚作假，建立健全安全管理举报机制</a:t>
              </a:r>
            </a:p>
          </p:txBody>
        </p:sp>
        <p:sp>
          <p:nvSpPr>
            <p:cNvPr id="38" name="稻壳儿 夏至夏末"/>
            <p:cNvSpPr txBox="1"/>
            <p:nvPr/>
          </p:nvSpPr>
          <p:spPr>
            <a:xfrm>
              <a:off x="6450215" y="2341281"/>
              <a:ext cx="8530505" cy="3477875"/>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第七十二条　承担安全评价、认证、检测、检验</a:t>
              </a:r>
              <a:r>
                <a:rPr lang="zh-CN" altLang="en-US" sz="2000" b="1" u="heavy" dirty="0">
                  <a:solidFill>
                    <a:srgbClr val="031F37"/>
                  </a:solidFill>
                  <a:latin typeface="楷体" panose="02010609060101010101" pitchFamily="49" charset="-122"/>
                  <a:ea typeface="楷体" panose="02010609060101010101" pitchFamily="49" charset="-122"/>
                </a:rPr>
                <a:t>职责</a:t>
              </a:r>
              <a:r>
                <a:rPr lang="zh-CN" altLang="en-US" sz="2000" b="1" dirty="0">
                  <a:solidFill>
                    <a:srgbClr val="031F37"/>
                  </a:solidFill>
                  <a:latin typeface="楷体" panose="02010609060101010101" pitchFamily="49" charset="-122"/>
                  <a:ea typeface="楷体" panose="02010609060101010101" pitchFamily="49" charset="-122"/>
                </a:rPr>
                <a:t>的机构应当具备国家规定的资质条件，并对其作出的安全评价、认证、检测、检验</a:t>
              </a:r>
              <a:r>
                <a:rPr lang="zh-CN" altLang="en-US" sz="2000" b="1" u="heavy" dirty="0">
                  <a:solidFill>
                    <a:srgbClr val="031F37"/>
                  </a:solidFill>
                  <a:latin typeface="楷体" panose="02010609060101010101" pitchFamily="49" charset="-122"/>
                  <a:ea typeface="楷体" panose="02010609060101010101" pitchFamily="49" charset="-122"/>
                </a:rPr>
                <a:t>结果的合法性、真实性负责。资质条件由国务院应急管理部门会同国务院有关部门制定。</a:t>
              </a:r>
            </a:p>
            <a:p>
              <a:pPr indent="457200"/>
              <a:r>
                <a:rPr lang="zh-CN" altLang="en-US" sz="2000" b="1" u="heavy" dirty="0">
                  <a:solidFill>
                    <a:srgbClr val="031F37"/>
                  </a:solidFill>
                  <a:latin typeface="楷体" panose="02010609060101010101" pitchFamily="49" charset="-122"/>
                  <a:ea typeface="楷体" panose="02010609060101010101" pitchFamily="49" charset="-122"/>
                </a:rPr>
                <a:t>承担安全评价、认证、检测、检验职责的机构应当建立并实施服务公开和报告公开制度，不得租借资质、挂靠、出具虚假报告</a:t>
              </a:r>
              <a:r>
                <a:rPr lang="zh-CN" altLang="en-US" sz="2000" b="1" dirty="0">
                  <a:solidFill>
                    <a:srgbClr val="031F37"/>
                  </a:solidFill>
                  <a:latin typeface="楷体" panose="02010609060101010101" pitchFamily="49" charset="-122"/>
                  <a:ea typeface="楷体" panose="02010609060101010101" pitchFamily="49" charset="-122"/>
                </a:rPr>
                <a:t>。</a:t>
              </a:r>
              <a:endParaRPr lang="en-US" altLang="zh-CN" sz="2000" b="1" dirty="0">
                <a:solidFill>
                  <a:srgbClr val="031F37"/>
                </a:solidFill>
                <a:latin typeface="楷体" panose="02010609060101010101" pitchFamily="49" charset="-122"/>
                <a:ea typeface="楷体" panose="02010609060101010101" pitchFamily="49" charset="-122"/>
              </a:endParaRPr>
            </a:p>
            <a:p>
              <a:pPr indent="457200"/>
              <a:r>
                <a:rPr lang="zh-CN" altLang="en-US" sz="2000" b="1" dirty="0">
                  <a:solidFill>
                    <a:srgbClr val="031F37"/>
                  </a:solidFill>
                  <a:latin typeface="楷体" panose="02010609060101010101" pitchFamily="49" charset="-122"/>
                  <a:ea typeface="楷体" panose="02010609060101010101" pitchFamily="49" charset="-122"/>
                </a:rPr>
                <a:t>第七十三条　负有安全生产监督管理职责的部门应当建立举报制度，公开举报电话、信箱或者电子邮件地址</a:t>
              </a:r>
              <a:r>
                <a:rPr lang="zh-CN" altLang="en-US" sz="2000" b="1" u="heavy" dirty="0">
                  <a:solidFill>
                    <a:srgbClr val="031F37"/>
                  </a:solidFill>
                  <a:latin typeface="楷体" panose="02010609060101010101" pitchFamily="49" charset="-122"/>
                  <a:ea typeface="楷体" panose="02010609060101010101" pitchFamily="49" charset="-122"/>
                </a:rPr>
                <a:t>等网络举报平台</a:t>
              </a:r>
              <a:r>
                <a:rPr lang="zh-CN" altLang="en-US" sz="2000" b="1" dirty="0">
                  <a:solidFill>
                    <a:srgbClr val="031F37"/>
                  </a:solidFill>
                  <a:latin typeface="楷体" panose="02010609060101010101" pitchFamily="49" charset="-122"/>
                  <a:ea typeface="楷体" panose="02010609060101010101" pitchFamily="49" charset="-122"/>
                </a:rPr>
                <a:t>，受理有关安全生产的举报；受理的举报事项经调查核实后，应当形成书面材料；需要落实整改措施的，报经有关负责人签字并督促落实。</a:t>
              </a:r>
              <a:r>
                <a:rPr lang="zh-CN" altLang="en-US" sz="2000" b="1" u="heavy" dirty="0">
                  <a:solidFill>
                    <a:srgbClr val="031F37"/>
                  </a:solidFill>
                  <a:latin typeface="楷体" panose="02010609060101010101" pitchFamily="49" charset="-122"/>
                  <a:ea typeface="楷体" panose="02010609060101010101" pitchFamily="49" charset="-122"/>
                </a:rPr>
                <a:t>对不属于本部门职责，需要由其他有关部门进行调查处理的，转交其他有关部门处理。</a:t>
              </a:r>
            </a:p>
            <a:p>
              <a:pPr indent="457200"/>
              <a:r>
                <a:rPr lang="zh-CN" altLang="en-US" sz="2000" b="1" u="heavy" dirty="0">
                  <a:solidFill>
                    <a:srgbClr val="031F37"/>
                  </a:solidFill>
                  <a:latin typeface="楷体" panose="02010609060101010101" pitchFamily="49" charset="-122"/>
                  <a:ea typeface="楷体" panose="02010609060101010101" pitchFamily="49" charset="-122"/>
                </a:rPr>
                <a:t>涉及人员死亡的举报事项，应当由县级以上人民政府组织核查处理。</a:t>
              </a:r>
              <a:endParaRPr lang="en-US" altLang="zh-CN" sz="2000" b="1" u="heavy" dirty="0">
                <a:solidFill>
                  <a:srgbClr val="031F37"/>
                </a:solidFill>
                <a:latin typeface="楷体" panose="02010609060101010101" pitchFamily="49" charset="-122"/>
                <a:ea typeface="楷体" panose="02010609060101010101" pitchFamily="49" charset="-122"/>
              </a:endParaRPr>
            </a:p>
          </p:txBody>
        </p:sp>
      </p:grpSp>
    </p:spTree>
    <p:extLst>
      <p:ext uri="{BB962C8B-B14F-4D97-AF65-F5344CB8AC3E}">
        <p14:creationId xmlns:p14="http://schemas.microsoft.com/office/powerpoint/2010/main" val="6612207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4751" y="256987"/>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3384" y="100593"/>
            <a:ext cx="3213905"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cs typeface="+mn-ea"/>
              </a:rPr>
              <a:t>主要修正内容解读</a:t>
            </a:r>
            <a:endParaRPr lang="en-GB" altLang="zh-CN" sz="2400" b="1" dirty="0">
              <a:solidFill>
                <a:srgbClr val="031F37"/>
              </a:solidFill>
              <a:ea typeface="微软雅黑" panose="020B0503020204020204" pitchFamily="34" charset="-122"/>
              <a:cs typeface="+mn-ea"/>
            </a:endParaRPr>
          </a:p>
        </p:txBody>
      </p:sp>
      <p:grpSp>
        <p:nvGrpSpPr>
          <p:cNvPr id="14" name="组合 13"/>
          <p:cNvGrpSpPr/>
          <p:nvPr/>
        </p:nvGrpSpPr>
        <p:grpSpPr>
          <a:xfrm>
            <a:off x="783872" y="971404"/>
            <a:ext cx="1620000" cy="586472"/>
            <a:chOff x="2886463" y="3364483"/>
            <a:chExt cx="3869635" cy="1139687"/>
          </a:xfrm>
        </p:grpSpPr>
        <p:sp>
          <p:nvSpPr>
            <p:cNvPr id="32" name="六边形 31"/>
            <p:cNvSpPr/>
            <p:nvPr/>
          </p:nvSpPr>
          <p:spPr>
            <a:xfrm>
              <a:off x="2886463" y="3364483"/>
              <a:ext cx="3869635" cy="11396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5" name="稻壳儿 夏至夏末"/>
            <p:cNvSpPr txBox="1"/>
            <p:nvPr/>
          </p:nvSpPr>
          <p:spPr>
            <a:xfrm>
              <a:off x="3150809" y="3465288"/>
              <a:ext cx="3381803"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解读十二</a:t>
              </a:r>
            </a:p>
          </p:txBody>
        </p:sp>
      </p:grpSp>
      <p:grpSp>
        <p:nvGrpSpPr>
          <p:cNvPr id="41" name="组合 40">
            <a:extLst>
              <a:ext uri="{FF2B5EF4-FFF2-40B4-BE49-F238E27FC236}">
                <a16:creationId xmlns:a16="http://schemas.microsoft.com/office/drawing/2014/main" id="{BF0CFFD1-0152-49B4-9BE1-1FF902F151E1}"/>
              </a:ext>
            </a:extLst>
          </p:cNvPr>
          <p:cNvGrpSpPr/>
          <p:nvPr/>
        </p:nvGrpSpPr>
        <p:grpSpPr>
          <a:xfrm>
            <a:off x="2020760" y="1033808"/>
            <a:ext cx="9875454" cy="5536737"/>
            <a:chOff x="6450215" y="1821302"/>
            <a:chExt cx="8530505" cy="5536737"/>
          </a:xfrm>
        </p:grpSpPr>
        <p:sp>
          <p:nvSpPr>
            <p:cNvPr id="43" name="稻壳儿 夏至夏末">
              <a:extLst>
                <a:ext uri="{FF2B5EF4-FFF2-40B4-BE49-F238E27FC236}">
                  <a16:creationId xmlns:a16="http://schemas.microsoft.com/office/drawing/2014/main" id="{4B504A10-1264-4386-B80B-8EA8F4223012}"/>
                </a:ext>
              </a:extLst>
            </p:cNvPr>
            <p:cNvSpPr txBox="1"/>
            <p:nvPr/>
          </p:nvSpPr>
          <p:spPr>
            <a:xfrm>
              <a:off x="6955507" y="1821302"/>
              <a:ext cx="7603600"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建立安全生产违法行为信息库和生产安全事故应急救援信息系统</a:t>
              </a:r>
            </a:p>
          </p:txBody>
        </p:sp>
        <p:sp>
          <p:nvSpPr>
            <p:cNvPr id="44" name="稻壳儿 夏至夏末">
              <a:extLst>
                <a:ext uri="{FF2B5EF4-FFF2-40B4-BE49-F238E27FC236}">
                  <a16:creationId xmlns:a16="http://schemas.microsoft.com/office/drawing/2014/main" id="{ABC5CF0E-E36E-4DF3-9723-5ABEFC68981A}"/>
                </a:ext>
              </a:extLst>
            </p:cNvPr>
            <p:cNvSpPr txBox="1"/>
            <p:nvPr/>
          </p:nvSpPr>
          <p:spPr>
            <a:xfrm>
              <a:off x="6450215" y="2341281"/>
              <a:ext cx="8530505" cy="5016758"/>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marL="0" algn="l" defTabSz="914400" rtl="0" eaLnBrk="1" latinLnBrk="0" hangingPunct="1">
                <a:lnSpc>
                  <a:spcPct val="100000"/>
                </a:lnSpc>
              </a:pPr>
              <a:r>
                <a:rPr lang="zh-CN" altLang="en-US" sz="2000" b="1" u="heavy" kern="1200" baseline="0" dirty="0">
                  <a:latin typeface="楷体" panose="02010609060101010101" pitchFamily="49" charset="-122"/>
                  <a:ea typeface="楷体" panose="02010609060101010101" pitchFamily="49" charset="-122"/>
                  <a:cs typeface="+mn-cs"/>
                </a:rPr>
                <a:t>第七十八条</a:t>
              </a:r>
              <a:r>
                <a:rPr lang="zh-CN" altLang="en-US" sz="2000" b="1" kern="1200" dirty="0">
                  <a:latin typeface="楷体" panose="02010609060101010101" pitchFamily="49" charset="-122"/>
                  <a:ea typeface="楷体" panose="02010609060101010101" pitchFamily="49" charset="-122"/>
                  <a:cs typeface="+mn-cs"/>
                </a:rPr>
                <a:t> 负有安全生产监督管理职责的部门应当建立安全生产违法行为信息库，如实记录生产经营单位</a:t>
              </a:r>
              <a:r>
                <a:rPr lang="zh-CN" altLang="en-US" sz="2000" b="1" u="heavy" kern="1200" baseline="0" dirty="0">
                  <a:latin typeface="楷体" panose="02010609060101010101" pitchFamily="49" charset="-122"/>
                  <a:ea typeface="楷体" panose="02010609060101010101" pitchFamily="49" charset="-122"/>
                  <a:cs typeface="+mn-cs"/>
                </a:rPr>
                <a:t>及其有关从业人员</a:t>
              </a:r>
              <a:r>
                <a:rPr lang="zh-CN" altLang="en-US" sz="2000" b="1" kern="1200" dirty="0">
                  <a:latin typeface="楷体" panose="02010609060101010101" pitchFamily="49" charset="-122"/>
                  <a:ea typeface="楷体" panose="02010609060101010101" pitchFamily="49" charset="-122"/>
                  <a:cs typeface="+mn-cs"/>
                </a:rPr>
                <a:t>的安全生产违法行为信息；对违法行为情节严重的生产经营单位</a:t>
              </a:r>
              <a:r>
                <a:rPr lang="zh-CN" altLang="en-US" sz="2000" b="1" u="heavy" kern="1200" baseline="0" dirty="0">
                  <a:latin typeface="楷体" panose="02010609060101010101" pitchFamily="49" charset="-122"/>
                  <a:ea typeface="楷体" panose="02010609060101010101" pitchFamily="49" charset="-122"/>
                  <a:cs typeface="+mn-cs"/>
                </a:rPr>
                <a:t>及其有关从业人员</a:t>
              </a:r>
              <a:r>
                <a:rPr lang="zh-CN" altLang="en-US" sz="2000" b="1" kern="1200" dirty="0">
                  <a:latin typeface="楷体" panose="02010609060101010101" pitchFamily="49" charset="-122"/>
                  <a:ea typeface="楷体" panose="02010609060101010101" pitchFamily="49" charset="-122"/>
                  <a:cs typeface="+mn-cs"/>
                </a:rPr>
                <a:t>，应当</a:t>
              </a:r>
              <a:r>
                <a:rPr lang="zh-CN" altLang="en-US" sz="2000" b="1" u="heavy" kern="1200" baseline="0" dirty="0">
                  <a:latin typeface="楷体" panose="02010609060101010101" pitchFamily="49" charset="-122"/>
                  <a:ea typeface="楷体" panose="02010609060101010101" pitchFamily="49" charset="-122"/>
                  <a:cs typeface="+mn-cs"/>
                </a:rPr>
                <a:t>及时</a:t>
              </a:r>
              <a:r>
                <a:rPr lang="zh-CN" altLang="en-US" sz="2000" b="1" kern="1200" dirty="0">
                  <a:latin typeface="楷体" panose="02010609060101010101" pitchFamily="49" charset="-122"/>
                  <a:ea typeface="楷体" panose="02010609060101010101" pitchFamily="49" charset="-122"/>
                  <a:cs typeface="+mn-cs"/>
                </a:rPr>
                <a:t>向社会公告，并通报行业主管部门、投资主管部门、</a:t>
              </a:r>
              <a:r>
                <a:rPr lang="zh-CN" altLang="en-US" sz="2000" b="1" u="heavy" kern="1200" baseline="0" dirty="0">
                  <a:latin typeface="楷体" panose="02010609060101010101" pitchFamily="49" charset="-122"/>
                  <a:ea typeface="楷体" panose="02010609060101010101" pitchFamily="49" charset="-122"/>
                  <a:cs typeface="+mn-cs"/>
                </a:rPr>
                <a:t>自然资源主管部门、生态环境主管部门、</a:t>
              </a:r>
              <a:r>
                <a:rPr lang="zh-CN" altLang="en-US" sz="2000" b="1" kern="1200" dirty="0">
                  <a:latin typeface="楷体" panose="02010609060101010101" pitchFamily="49" charset="-122"/>
                  <a:ea typeface="楷体" panose="02010609060101010101" pitchFamily="49" charset="-122"/>
                  <a:cs typeface="+mn-cs"/>
                </a:rPr>
                <a:t>证券监督管理机构以及有关金融机构。</a:t>
              </a:r>
              <a:r>
                <a:rPr lang="zh-CN" altLang="en-US" sz="2000" b="1" u="heavy" kern="1200" baseline="0" dirty="0">
                  <a:latin typeface="楷体" panose="02010609060101010101" pitchFamily="49" charset="-122"/>
                  <a:ea typeface="楷体" panose="02010609060101010101" pitchFamily="49" charset="-122"/>
                  <a:cs typeface="+mn-cs"/>
                </a:rPr>
                <a:t>有关部门和机构应当对存在失信行为的生产经营单位及其有关从业人员采取加大执法检查频次、暂停项目审批、上调有关保险费率、行业或者职业禁入等联合惩戒措施，并向社会公示。</a:t>
              </a:r>
            </a:p>
            <a:p>
              <a:pPr marL="0" algn="l" defTabSz="914400" rtl="0" eaLnBrk="1" latinLnBrk="0" hangingPunct="1">
                <a:lnSpc>
                  <a:spcPct val="100000"/>
                </a:lnSpc>
              </a:pPr>
              <a:r>
                <a:rPr lang="zh-CN" altLang="en-US" sz="2000" b="1" kern="1200" dirty="0">
                  <a:latin typeface="楷体" panose="02010609060101010101" pitchFamily="49" charset="-122"/>
                  <a:ea typeface="楷体" panose="02010609060101010101" pitchFamily="49" charset="-122"/>
                  <a:cs typeface="+mn-cs"/>
                </a:rPr>
                <a:t>  </a:t>
              </a:r>
              <a:r>
                <a:rPr lang="zh-CN" altLang="en-US" sz="2000" b="1" u="heavy" kern="1200" baseline="0" dirty="0">
                  <a:latin typeface="楷体" panose="02010609060101010101" pitchFamily="49" charset="-122"/>
                  <a:ea typeface="楷体" panose="02010609060101010101" pitchFamily="49" charset="-122"/>
                  <a:cs typeface="+mn-cs"/>
                </a:rPr>
                <a:t>负有安全生产监督管理职责的部门应当加强对生产经营单位行政处罚信息的及时归集、共享、应用和公开，对生产经营单位作出处罚决定后七个工作日内在监督管理部门公示系统予以公开曝光，强化对违法失信生产经营单位及其有关从业人员的社会监督，提高全社会安全生产诚信水平。</a:t>
              </a:r>
            </a:p>
            <a:p>
              <a:pPr indent="457200"/>
              <a:r>
                <a:rPr lang="zh-CN" altLang="en-US" sz="2000" b="1" dirty="0">
                  <a:solidFill>
                    <a:srgbClr val="031F37"/>
                  </a:solidFill>
                  <a:latin typeface="楷体" panose="02010609060101010101" pitchFamily="49" charset="-122"/>
                  <a:ea typeface="楷体" panose="02010609060101010101" pitchFamily="49" charset="-122"/>
                </a:rPr>
                <a:t>第七十九条第二款 国务院</a:t>
              </a:r>
              <a:r>
                <a:rPr lang="zh-CN" altLang="en-US" sz="2000" b="1" u="heavy" dirty="0">
                  <a:latin typeface="楷体" panose="02010609060101010101" pitchFamily="49" charset="-122"/>
                  <a:ea typeface="楷体" panose="02010609060101010101" pitchFamily="49" charset="-122"/>
                </a:rPr>
                <a:t>应急管理部门牵头</a:t>
              </a:r>
              <a:r>
                <a:rPr lang="zh-CN" altLang="en-US" sz="2000" b="1" dirty="0">
                  <a:solidFill>
                    <a:srgbClr val="031F37"/>
                  </a:solidFill>
                  <a:latin typeface="楷体" panose="02010609060101010101" pitchFamily="49" charset="-122"/>
                  <a:ea typeface="楷体" panose="02010609060101010101" pitchFamily="49" charset="-122"/>
                </a:rPr>
                <a:t>建立全国统一的生产安全事故应急救援信息系统，国务院</a:t>
              </a:r>
              <a:r>
                <a:rPr lang="zh-CN" altLang="en-US" sz="2000" b="1" u="heavy" dirty="0">
                  <a:latin typeface="楷体" panose="02010609060101010101" pitchFamily="49" charset="-122"/>
                  <a:ea typeface="楷体" panose="02010609060101010101" pitchFamily="49" charset="-122"/>
                </a:rPr>
                <a:t>交通运输、住房和城乡建设、水利、民航等</a:t>
              </a:r>
              <a:r>
                <a:rPr lang="zh-CN" altLang="en-US" sz="2000" b="1" dirty="0">
                  <a:solidFill>
                    <a:srgbClr val="031F37"/>
                  </a:solidFill>
                  <a:latin typeface="楷体" panose="02010609060101010101" pitchFamily="49" charset="-122"/>
                  <a:ea typeface="楷体" panose="02010609060101010101" pitchFamily="49" charset="-122"/>
                </a:rPr>
                <a:t>有关部门</a:t>
              </a:r>
              <a:r>
                <a:rPr lang="zh-CN" altLang="en-US" sz="2000" b="1" u="heavy" dirty="0">
                  <a:latin typeface="楷体" panose="02010609060101010101" pitchFamily="49" charset="-122"/>
                  <a:ea typeface="楷体" panose="02010609060101010101" pitchFamily="49" charset="-122"/>
                </a:rPr>
                <a:t>和县级以上地方人民政府</a:t>
              </a:r>
              <a:r>
                <a:rPr lang="zh-CN" altLang="en-US" sz="2000" b="1" dirty="0">
                  <a:solidFill>
                    <a:srgbClr val="031F37"/>
                  </a:solidFill>
                  <a:latin typeface="楷体" panose="02010609060101010101" pitchFamily="49" charset="-122"/>
                  <a:ea typeface="楷体" panose="02010609060101010101" pitchFamily="49" charset="-122"/>
                </a:rPr>
                <a:t>建立健全相关行业、领域、地区的生产安全事故应急救援信息系统，</a:t>
              </a:r>
              <a:r>
                <a:rPr lang="zh-CN" altLang="en-US" sz="2000" b="1" u="heavy" dirty="0">
                  <a:latin typeface="楷体" panose="02010609060101010101" pitchFamily="49" charset="-122"/>
                  <a:ea typeface="楷体" panose="02010609060101010101" pitchFamily="49" charset="-122"/>
                </a:rPr>
                <a:t>实现互联互通、信息共享，通过推行网上安全信息采集、安全监管和监测预警，提升监管的精准化、智能化水平。</a:t>
              </a:r>
            </a:p>
          </p:txBody>
        </p:sp>
      </p:grpSp>
    </p:spTree>
    <p:extLst>
      <p:ext uri="{BB962C8B-B14F-4D97-AF65-F5344CB8AC3E}">
        <p14:creationId xmlns:p14="http://schemas.microsoft.com/office/powerpoint/2010/main" val="21504521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4751" y="256987"/>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3384" y="100593"/>
            <a:ext cx="3213905"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cs typeface="+mn-ea"/>
              </a:rPr>
              <a:t>主要修正内容解读</a:t>
            </a:r>
            <a:endParaRPr lang="en-GB" altLang="zh-CN" sz="2400" b="1" dirty="0">
              <a:solidFill>
                <a:srgbClr val="031F37"/>
              </a:solidFill>
              <a:ea typeface="微软雅黑" panose="020B0503020204020204" pitchFamily="34" charset="-122"/>
              <a:cs typeface="+mn-ea"/>
            </a:endParaRPr>
          </a:p>
        </p:txBody>
      </p:sp>
      <p:grpSp>
        <p:nvGrpSpPr>
          <p:cNvPr id="14" name="组合 13"/>
          <p:cNvGrpSpPr/>
          <p:nvPr/>
        </p:nvGrpSpPr>
        <p:grpSpPr>
          <a:xfrm>
            <a:off x="703274" y="3077557"/>
            <a:ext cx="1620000" cy="576000"/>
            <a:chOff x="2886463" y="3364483"/>
            <a:chExt cx="3869635" cy="1139687"/>
          </a:xfrm>
        </p:grpSpPr>
        <p:sp>
          <p:nvSpPr>
            <p:cNvPr id="32" name="六边形 31"/>
            <p:cNvSpPr/>
            <p:nvPr/>
          </p:nvSpPr>
          <p:spPr>
            <a:xfrm>
              <a:off x="2886463" y="3364483"/>
              <a:ext cx="3869635" cy="11396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5" name="稻壳儿 夏至夏末"/>
            <p:cNvSpPr txBox="1"/>
            <p:nvPr/>
          </p:nvSpPr>
          <p:spPr>
            <a:xfrm>
              <a:off x="3196342" y="3511046"/>
              <a:ext cx="3381803"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解读十四</a:t>
              </a:r>
            </a:p>
          </p:txBody>
        </p:sp>
      </p:grpSp>
      <p:grpSp>
        <p:nvGrpSpPr>
          <p:cNvPr id="12" name="组合 11"/>
          <p:cNvGrpSpPr/>
          <p:nvPr/>
        </p:nvGrpSpPr>
        <p:grpSpPr>
          <a:xfrm>
            <a:off x="703274" y="849581"/>
            <a:ext cx="1620000" cy="576000"/>
            <a:chOff x="2886463" y="1853735"/>
            <a:chExt cx="3869635" cy="1139687"/>
          </a:xfrm>
        </p:grpSpPr>
        <p:sp>
          <p:nvSpPr>
            <p:cNvPr id="31" name="六边形 30"/>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6" name="稻壳儿 夏至夏末"/>
            <p:cNvSpPr txBox="1"/>
            <p:nvPr/>
          </p:nvSpPr>
          <p:spPr>
            <a:xfrm>
              <a:off x="3196342" y="1974283"/>
              <a:ext cx="3381803"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解读十三</a:t>
              </a:r>
            </a:p>
          </p:txBody>
        </p:sp>
      </p:grpSp>
      <p:grpSp>
        <p:nvGrpSpPr>
          <p:cNvPr id="41" name="组合 40">
            <a:extLst>
              <a:ext uri="{FF2B5EF4-FFF2-40B4-BE49-F238E27FC236}">
                <a16:creationId xmlns:a16="http://schemas.microsoft.com/office/drawing/2014/main" id="{BF0CFFD1-0152-49B4-9BE1-1FF902F151E1}"/>
              </a:ext>
            </a:extLst>
          </p:cNvPr>
          <p:cNvGrpSpPr/>
          <p:nvPr/>
        </p:nvGrpSpPr>
        <p:grpSpPr>
          <a:xfrm>
            <a:off x="1869369" y="3077557"/>
            <a:ext cx="9875454" cy="3042091"/>
            <a:chOff x="6450215" y="1853735"/>
            <a:chExt cx="8530505" cy="3042091"/>
          </a:xfrm>
        </p:grpSpPr>
        <p:sp>
          <p:nvSpPr>
            <p:cNvPr id="43" name="稻壳儿 夏至夏末">
              <a:extLst>
                <a:ext uri="{FF2B5EF4-FFF2-40B4-BE49-F238E27FC236}">
                  <a16:creationId xmlns:a16="http://schemas.microsoft.com/office/drawing/2014/main" id="{4B504A10-1264-4386-B80B-8EA8F4223012}"/>
                </a:ext>
              </a:extLst>
            </p:cNvPr>
            <p:cNvSpPr txBox="1"/>
            <p:nvPr/>
          </p:nvSpPr>
          <p:spPr>
            <a:xfrm>
              <a:off x="6941628" y="1853735"/>
              <a:ext cx="7337740"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完善事故调查和处理办法，细化事故调查组成员及各部门职责</a:t>
              </a:r>
            </a:p>
          </p:txBody>
        </p:sp>
        <p:sp>
          <p:nvSpPr>
            <p:cNvPr id="44" name="稻壳儿 夏至夏末">
              <a:extLst>
                <a:ext uri="{FF2B5EF4-FFF2-40B4-BE49-F238E27FC236}">
                  <a16:creationId xmlns:a16="http://schemas.microsoft.com/office/drawing/2014/main" id="{ABC5CF0E-E36E-4DF3-9723-5ABEFC68981A}"/>
                </a:ext>
              </a:extLst>
            </p:cNvPr>
            <p:cNvSpPr txBox="1"/>
            <p:nvPr/>
          </p:nvSpPr>
          <p:spPr>
            <a:xfrm>
              <a:off x="6450215" y="2341281"/>
              <a:ext cx="8530505" cy="2554545"/>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第八十六条第一款　事故调查处理应当按照科学严谨、依法依规、实事求是、注重实效的原则，及时、准确地查清事故原因，查明事故性质和责任，评估应急处置工作，总结事故教训，提出整改措施，并对事故责任单位和人员提出处理建议。事故调查报告应当依法及时向社会公布。事故调查和处理的具体办法由国务院制定。</a:t>
              </a:r>
              <a:endParaRPr lang="en-US" altLang="zh-CN" sz="2000" b="1" dirty="0">
                <a:solidFill>
                  <a:srgbClr val="031F37"/>
                </a:solidFill>
                <a:latin typeface="楷体" panose="02010609060101010101" pitchFamily="49" charset="-122"/>
                <a:ea typeface="楷体" panose="02010609060101010101" pitchFamily="49" charset="-122"/>
              </a:endParaRPr>
            </a:p>
            <a:p>
              <a:pPr indent="457200"/>
              <a:r>
                <a:rPr lang="zh-CN" altLang="en-US" sz="2000" b="1" dirty="0">
                  <a:solidFill>
                    <a:srgbClr val="031F37"/>
                  </a:solidFill>
                  <a:latin typeface="楷体" panose="02010609060101010101" pitchFamily="49" charset="-122"/>
                  <a:ea typeface="楷体" panose="02010609060101010101" pitchFamily="49" charset="-122"/>
                </a:rPr>
                <a:t>增加一款，作为第三款：</a:t>
              </a:r>
              <a:r>
                <a:rPr lang="zh-CN" altLang="en-US" sz="2000" b="1" u="heavy" dirty="0">
                  <a:solidFill>
                    <a:srgbClr val="031F37"/>
                  </a:solidFill>
                  <a:latin typeface="楷体" panose="02010609060101010101" pitchFamily="49" charset="-122"/>
                  <a:ea typeface="楷体" panose="02010609060101010101" pitchFamily="49" charset="-122"/>
                </a:rPr>
                <a:t>负责事故调查处理的国务院有关部门和地方人民政府应当在批复事故调查报告后一年内，组织有关部门对事故整改和防范措施落实情况进行评估，并及时向社会公开评估结果；对不履行职责导致事故整改和防范措施没有落实的有关单位和人员，应当按照有关规定追究责任。</a:t>
              </a:r>
              <a:endParaRPr lang="en-US" altLang="zh-CN" sz="2000" b="1" u="heavy" dirty="0">
                <a:solidFill>
                  <a:srgbClr val="031F37"/>
                </a:solidFill>
                <a:latin typeface="楷体" panose="02010609060101010101" pitchFamily="49" charset="-122"/>
                <a:ea typeface="楷体" panose="02010609060101010101" pitchFamily="49" charset="-122"/>
              </a:endParaRPr>
            </a:p>
          </p:txBody>
        </p:sp>
      </p:grpSp>
      <p:grpSp>
        <p:nvGrpSpPr>
          <p:cNvPr id="2" name="组合 1">
            <a:extLst>
              <a:ext uri="{FF2B5EF4-FFF2-40B4-BE49-F238E27FC236}">
                <a16:creationId xmlns:a16="http://schemas.microsoft.com/office/drawing/2014/main" id="{4E55C72D-9C0A-4B1C-A40C-7DF41A4CD688}"/>
              </a:ext>
            </a:extLst>
          </p:cNvPr>
          <p:cNvGrpSpPr/>
          <p:nvPr/>
        </p:nvGrpSpPr>
        <p:grpSpPr>
          <a:xfrm>
            <a:off x="1869369" y="911912"/>
            <a:ext cx="9563175" cy="2118762"/>
            <a:chOff x="6450215" y="1853735"/>
            <a:chExt cx="8530505" cy="2118762"/>
          </a:xfrm>
        </p:grpSpPr>
        <p:sp>
          <p:nvSpPr>
            <p:cNvPr id="37" name="稻壳儿 夏至夏末"/>
            <p:cNvSpPr txBox="1"/>
            <p:nvPr/>
          </p:nvSpPr>
          <p:spPr>
            <a:xfrm>
              <a:off x="6941628" y="1853735"/>
              <a:ext cx="4282849"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明确应急预案制定范围和编订职责</a:t>
              </a:r>
            </a:p>
          </p:txBody>
        </p:sp>
        <p:sp>
          <p:nvSpPr>
            <p:cNvPr id="38" name="稻壳儿 夏至夏末"/>
            <p:cNvSpPr txBox="1"/>
            <p:nvPr/>
          </p:nvSpPr>
          <p:spPr>
            <a:xfrm>
              <a:off x="6450215" y="2341281"/>
              <a:ext cx="8530505" cy="1631216"/>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第八十条　县级以上地方各级人民政府应当组织有关部门制定本行政区域内生产安全事故应急救援预案，建立应急救援体系。</a:t>
              </a:r>
            </a:p>
            <a:p>
              <a:pPr indent="457200"/>
              <a:r>
                <a:rPr lang="zh-CN" altLang="en-US" sz="2000" b="1" u="heavy" dirty="0">
                  <a:solidFill>
                    <a:srgbClr val="031F37"/>
                  </a:solidFill>
                  <a:latin typeface="楷体" panose="02010609060101010101" pitchFamily="49" charset="-122"/>
                  <a:ea typeface="楷体" panose="02010609060101010101" pitchFamily="49" charset="-122"/>
                </a:rPr>
                <a:t>乡镇人民政府和街道办事处，以及开发区、工业园区、港区、风景区等应当制定相应的生产安全事故应急救援预案，协助人民政府有关部门或者按照授权依法履行生产安全事故应急救援工作职责。</a:t>
              </a:r>
              <a:endParaRPr lang="en-US" altLang="zh-CN" sz="2000" b="1" u="heavy" dirty="0">
                <a:solidFill>
                  <a:srgbClr val="031F37"/>
                </a:solidFill>
                <a:latin typeface="楷体" panose="02010609060101010101" pitchFamily="49" charset="-122"/>
                <a:ea typeface="楷体" panose="02010609060101010101" pitchFamily="49" charset="-122"/>
              </a:endParaRPr>
            </a:p>
          </p:txBody>
        </p:sp>
      </p:grpSp>
    </p:spTree>
    <p:extLst>
      <p:ext uri="{BB962C8B-B14F-4D97-AF65-F5344CB8AC3E}">
        <p14:creationId xmlns:p14="http://schemas.microsoft.com/office/powerpoint/2010/main" val="28430453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3649" y="595771"/>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6695" y="436136"/>
            <a:ext cx="3213905" cy="500137"/>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rgbClr val="031F37"/>
                </a:solidFill>
                <a:ea typeface="微软雅黑" panose="020B0503020204020204" pitchFamily="34" charset="-122"/>
                <a:cs typeface="+mn-ea"/>
              </a:rPr>
              <a:t>修正背景</a:t>
            </a:r>
            <a:endParaRPr lang="en-GB" altLang="zh-CN" sz="2800" b="1" dirty="0">
              <a:solidFill>
                <a:srgbClr val="031F37"/>
              </a:solidFill>
              <a:ea typeface="微软雅黑" panose="020B0503020204020204" pitchFamily="34" charset="-122"/>
              <a:cs typeface="+mn-ea"/>
            </a:endParaRPr>
          </a:p>
        </p:txBody>
      </p:sp>
      <p:sp>
        <p:nvSpPr>
          <p:cNvPr id="46" name="TextBox 76"/>
          <p:cNvSpPr txBox="1"/>
          <p:nvPr/>
        </p:nvSpPr>
        <p:spPr>
          <a:xfrm>
            <a:off x="791449" y="1442128"/>
            <a:ext cx="10609101" cy="440120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我国生产安全事故死亡人数从历史最高峰</a:t>
            </a:r>
            <a:r>
              <a:rPr lang="en-US" altLang="zh-CN" sz="2000" b="1" dirty="0">
                <a:solidFill>
                  <a:srgbClr val="031F37"/>
                </a:solidFill>
                <a:latin typeface="楷体" panose="02010609060101010101" pitchFamily="49" charset="-122"/>
                <a:ea typeface="楷体" panose="02010609060101010101" pitchFamily="49" charset="-122"/>
              </a:rPr>
              <a:t>2002</a:t>
            </a:r>
            <a:r>
              <a:rPr lang="zh-CN" altLang="en-US" sz="2000" b="1" dirty="0">
                <a:solidFill>
                  <a:srgbClr val="031F37"/>
                </a:solidFill>
                <a:latin typeface="楷体" panose="02010609060101010101" pitchFamily="49" charset="-122"/>
                <a:ea typeface="楷体" panose="02010609060101010101" pitchFamily="49" charset="-122"/>
              </a:rPr>
              <a:t>年的约</a:t>
            </a:r>
            <a:r>
              <a:rPr lang="en-US" altLang="zh-CN" sz="2000" b="1" dirty="0">
                <a:solidFill>
                  <a:srgbClr val="031F37"/>
                </a:solidFill>
                <a:latin typeface="楷体" panose="02010609060101010101" pitchFamily="49" charset="-122"/>
                <a:ea typeface="楷体" panose="02010609060101010101" pitchFamily="49" charset="-122"/>
              </a:rPr>
              <a:t>14</a:t>
            </a:r>
            <a:r>
              <a:rPr lang="zh-CN" altLang="en-US" sz="2000" b="1" dirty="0">
                <a:solidFill>
                  <a:srgbClr val="031F37"/>
                </a:solidFill>
                <a:latin typeface="楷体" panose="02010609060101010101" pitchFamily="49" charset="-122"/>
                <a:ea typeface="楷体" panose="02010609060101010101" pitchFamily="49" charset="-122"/>
              </a:rPr>
              <a:t>万人，降至</a:t>
            </a:r>
            <a:r>
              <a:rPr lang="en-US" altLang="zh-CN" sz="2000" b="1" dirty="0">
                <a:solidFill>
                  <a:srgbClr val="031F37"/>
                </a:solidFill>
                <a:latin typeface="楷体" panose="02010609060101010101" pitchFamily="49" charset="-122"/>
                <a:ea typeface="楷体" panose="02010609060101010101" pitchFamily="49" charset="-122"/>
              </a:rPr>
              <a:t>2020</a:t>
            </a:r>
            <a:r>
              <a:rPr lang="zh-CN" altLang="en-US" sz="2000" b="1" dirty="0">
                <a:solidFill>
                  <a:srgbClr val="031F37"/>
                </a:solidFill>
                <a:latin typeface="楷体" panose="02010609060101010101" pitchFamily="49" charset="-122"/>
                <a:ea typeface="楷体" panose="02010609060101010101" pitchFamily="49" charset="-122"/>
              </a:rPr>
              <a:t>年的</a:t>
            </a:r>
            <a:r>
              <a:rPr lang="en-US" altLang="zh-CN" sz="2000" b="1" dirty="0">
                <a:solidFill>
                  <a:srgbClr val="031F37"/>
                </a:solidFill>
                <a:latin typeface="楷体" panose="02010609060101010101" pitchFamily="49" charset="-122"/>
                <a:ea typeface="楷体" panose="02010609060101010101" pitchFamily="49" charset="-122"/>
              </a:rPr>
              <a:t>2.71</a:t>
            </a:r>
            <a:r>
              <a:rPr lang="zh-CN" altLang="en-US" sz="2000" b="1" dirty="0">
                <a:solidFill>
                  <a:srgbClr val="031F37"/>
                </a:solidFill>
                <a:latin typeface="楷体" panose="02010609060101010101" pitchFamily="49" charset="-122"/>
                <a:ea typeface="楷体" panose="02010609060101010101" pitchFamily="49" charset="-122"/>
              </a:rPr>
              <a:t>万人，下降</a:t>
            </a:r>
            <a:r>
              <a:rPr lang="en-US" altLang="zh-CN" sz="2000" b="1" dirty="0">
                <a:solidFill>
                  <a:srgbClr val="031F37"/>
                </a:solidFill>
                <a:latin typeface="楷体" panose="02010609060101010101" pitchFamily="49" charset="-122"/>
                <a:ea typeface="楷体" panose="02010609060101010101" pitchFamily="49" charset="-122"/>
              </a:rPr>
              <a:t>80.6%</a:t>
            </a:r>
            <a:r>
              <a:rPr lang="zh-CN" altLang="en-US" sz="2000" b="1" dirty="0">
                <a:solidFill>
                  <a:srgbClr val="031F37"/>
                </a:solidFill>
                <a:latin typeface="楷体" panose="02010609060101010101" pitchFamily="49" charset="-122"/>
                <a:ea typeface="楷体" panose="02010609060101010101" pitchFamily="49" charset="-122"/>
              </a:rPr>
              <a:t>。重特大事故起数从最多时的</a:t>
            </a:r>
            <a:r>
              <a:rPr lang="en-US" altLang="zh-CN" sz="2000" b="1" dirty="0">
                <a:solidFill>
                  <a:srgbClr val="031F37"/>
                </a:solidFill>
                <a:latin typeface="楷体" panose="02010609060101010101" pitchFamily="49" charset="-122"/>
                <a:ea typeface="楷体" panose="02010609060101010101" pitchFamily="49" charset="-122"/>
              </a:rPr>
              <a:t>2001</a:t>
            </a:r>
            <a:r>
              <a:rPr lang="zh-CN" altLang="en-US" sz="2000" b="1" dirty="0">
                <a:solidFill>
                  <a:srgbClr val="031F37"/>
                </a:solidFill>
                <a:latin typeface="楷体" panose="02010609060101010101" pitchFamily="49" charset="-122"/>
                <a:ea typeface="楷体" panose="02010609060101010101" pitchFamily="49" charset="-122"/>
              </a:rPr>
              <a:t>年一年发生</a:t>
            </a:r>
            <a:r>
              <a:rPr lang="en-US" altLang="zh-CN" sz="2000" b="1" dirty="0">
                <a:solidFill>
                  <a:srgbClr val="031F37"/>
                </a:solidFill>
                <a:latin typeface="楷体" panose="02010609060101010101" pitchFamily="49" charset="-122"/>
                <a:ea typeface="楷体" panose="02010609060101010101" pitchFamily="49" charset="-122"/>
              </a:rPr>
              <a:t>140</a:t>
            </a:r>
            <a:r>
              <a:rPr lang="zh-CN" altLang="en-US" sz="2000" b="1" dirty="0">
                <a:solidFill>
                  <a:srgbClr val="031F37"/>
                </a:solidFill>
                <a:latin typeface="楷体" panose="02010609060101010101" pitchFamily="49" charset="-122"/>
                <a:ea typeface="楷体" panose="02010609060101010101" pitchFamily="49" charset="-122"/>
              </a:rPr>
              <a:t>起下降到</a:t>
            </a:r>
            <a:r>
              <a:rPr lang="en-US" altLang="zh-CN" sz="2000" b="1" dirty="0">
                <a:solidFill>
                  <a:srgbClr val="031F37"/>
                </a:solidFill>
                <a:latin typeface="楷体" panose="02010609060101010101" pitchFamily="49" charset="-122"/>
                <a:ea typeface="楷体" panose="02010609060101010101" pitchFamily="49" charset="-122"/>
              </a:rPr>
              <a:t>2020</a:t>
            </a:r>
            <a:r>
              <a:rPr lang="zh-CN" altLang="en-US" sz="2000" b="1" dirty="0">
                <a:solidFill>
                  <a:srgbClr val="031F37"/>
                </a:solidFill>
                <a:latin typeface="楷体" panose="02010609060101010101" pitchFamily="49" charset="-122"/>
                <a:ea typeface="楷体" panose="02010609060101010101" pitchFamily="49" charset="-122"/>
              </a:rPr>
              <a:t>年的</a:t>
            </a:r>
            <a:r>
              <a:rPr lang="en-US" altLang="zh-CN" sz="2000" b="1" dirty="0">
                <a:solidFill>
                  <a:srgbClr val="031F37"/>
                </a:solidFill>
                <a:latin typeface="楷体" panose="02010609060101010101" pitchFamily="49" charset="-122"/>
                <a:ea typeface="楷体" panose="02010609060101010101" pitchFamily="49" charset="-122"/>
              </a:rPr>
              <a:t>16</a:t>
            </a:r>
            <a:r>
              <a:rPr lang="zh-CN" altLang="en-US" sz="2000" b="1" dirty="0">
                <a:solidFill>
                  <a:srgbClr val="031F37"/>
                </a:solidFill>
                <a:latin typeface="楷体" panose="02010609060101010101" pitchFamily="49" charset="-122"/>
                <a:ea typeface="楷体" panose="02010609060101010101" pitchFamily="49" charset="-122"/>
              </a:rPr>
              <a:t>起，下降</a:t>
            </a:r>
            <a:r>
              <a:rPr lang="en-US" altLang="zh-CN" sz="2000" b="1" dirty="0">
                <a:solidFill>
                  <a:srgbClr val="031F37"/>
                </a:solidFill>
                <a:latin typeface="楷体" panose="02010609060101010101" pitchFamily="49" charset="-122"/>
                <a:ea typeface="楷体" panose="02010609060101010101" pitchFamily="49" charset="-122"/>
              </a:rPr>
              <a:t>88.6%</a:t>
            </a:r>
            <a:r>
              <a:rPr lang="zh-CN" altLang="en-US" sz="2000" b="1" dirty="0">
                <a:solidFill>
                  <a:srgbClr val="031F37"/>
                </a:solidFill>
                <a:latin typeface="楷体" panose="02010609060101010101" pitchFamily="49" charset="-122"/>
                <a:ea typeface="楷体" panose="02010609060101010101" pitchFamily="49" charset="-122"/>
              </a:rPr>
              <a:t>。虽然全国生产安全事故总体上呈下降趋势，但开始进入一个瓶颈期、平台期，而且稍有不慎，重特大事故还会出现反弹。</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中华人民共和国安全生产法</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是为了加强安全生产工作，防止和减少生产安全事故，保障人民群众生命和财产安全，促进经济社会持续健康发展而制定，为安全生产工作提供了有力的法律武器。对安全生产法进行修改，正当其时，十分必要。</a:t>
            </a:r>
            <a:endParaRPr lang="en-US" altLang="zh-CN" sz="2000" b="1" dirty="0">
              <a:solidFill>
                <a:srgbClr val="031F37"/>
              </a:solidFill>
              <a:latin typeface="楷体" panose="02010609060101010101" pitchFamily="49" charset="-122"/>
              <a:ea typeface="楷体" panose="02010609060101010101" pitchFamily="49" charset="-122"/>
            </a:endParaRPr>
          </a:p>
          <a:p>
            <a:pPr indent="457200"/>
            <a:r>
              <a:rPr lang="zh-CN" altLang="en-US" sz="2000" b="1" dirty="0">
                <a:solidFill>
                  <a:srgbClr val="031F37"/>
                </a:solidFill>
                <a:latin typeface="楷体" panose="02010609060101010101" pitchFamily="49" charset="-122"/>
                <a:ea typeface="楷体" panose="02010609060101010101" pitchFamily="49" charset="-122"/>
              </a:rPr>
              <a:t>另外，党的十八大以来，党中央强调要牢固树立新发展理念，坚持底线思维，强化风险意识，应急管理部肩负着防范化解重大安全风险的职责使命，成立以来在推动应急管理事业法治化工作中取得重要进展，有力地维护了人民群众生命财产安全和社会稳定。</a:t>
            </a:r>
          </a:p>
          <a:p>
            <a:pPr indent="457200"/>
            <a:r>
              <a:rPr lang="zh-CN" altLang="en-US" sz="2000" b="1" dirty="0">
                <a:solidFill>
                  <a:srgbClr val="031F37"/>
                </a:solidFill>
                <a:latin typeface="楷体" panose="02010609060101010101" pitchFamily="49" charset="-122"/>
                <a:ea typeface="楷体" panose="02010609060101010101" pitchFamily="49" charset="-122"/>
              </a:rPr>
              <a:t>全国人大常委会法工委高度重视应急管理和安全生产相关立法修法工作，将</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安全生产法</a:t>
            </a:r>
            <a:r>
              <a:rPr lang="en-US" altLang="zh-CN" sz="2000" b="1" dirty="0">
                <a:solidFill>
                  <a:srgbClr val="031F37"/>
                </a:solidFill>
                <a:latin typeface="楷体" panose="02010609060101010101" pitchFamily="49" charset="-122"/>
                <a:ea typeface="楷体" panose="02010609060101010101" pitchFamily="49" charset="-122"/>
              </a:rPr>
              <a:t>》</a:t>
            </a:r>
            <a:r>
              <a:rPr lang="zh-CN" altLang="en-US" sz="2000" b="1" dirty="0">
                <a:solidFill>
                  <a:srgbClr val="031F37"/>
                </a:solidFill>
                <a:latin typeface="楷体" panose="02010609060101010101" pitchFamily="49" charset="-122"/>
                <a:ea typeface="楷体" panose="02010609060101010101" pitchFamily="49" charset="-122"/>
              </a:rPr>
              <a:t>修改列入立法计划，法工委相关对口部门要进一步加强与应急管理部法制部门沟通，密切配合，其他相关立法修法工作要与时俱进，注重运用法治思维解决突出问题，积极回应社会关切热点，坚持以良法促进发展保障善治，切实增强人民群众的获得感、幸福感、安全感。</a:t>
            </a:r>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4751" y="256987"/>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3384" y="100593"/>
            <a:ext cx="3213905"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cs typeface="+mn-ea"/>
              </a:rPr>
              <a:t>主要修正内容解读</a:t>
            </a:r>
            <a:endParaRPr lang="en-GB" altLang="zh-CN" sz="2400" b="1" dirty="0">
              <a:solidFill>
                <a:srgbClr val="031F37"/>
              </a:solidFill>
              <a:ea typeface="微软雅黑" panose="020B0503020204020204" pitchFamily="34" charset="-122"/>
              <a:cs typeface="+mn-ea"/>
            </a:endParaRPr>
          </a:p>
        </p:txBody>
      </p:sp>
      <p:grpSp>
        <p:nvGrpSpPr>
          <p:cNvPr id="14" name="组合 13"/>
          <p:cNvGrpSpPr/>
          <p:nvPr/>
        </p:nvGrpSpPr>
        <p:grpSpPr>
          <a:xfrm>
            <a:off x="703274" y="2853000"/>
            <a:ext cx="1620000" cy="576000"/>
            <a:chOff x="2886463" y="3364483"/>
            <a:chExt cx="3869635" cy="1139687"/>
          </a:xfrm>
        </p:grpSpPr>
        <p:sp>
          <p:nvSpPr>
            <p:cNvPr id="32" name="六边形 31"/>
            <p:cNvSpPr/>
            <p:nvPr/>
          </p:nvSpPr>
          <p:spPr>
            <a:xfrm>
              <a:off x="2886463" y="3364483"/>
              <a:ext cx="3869635" cy="11396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5" name="稻壳儿 夏至夏末"/>
            <p:cNvSpPr txBox="1"/>
            <p:nvPr/>
          </p:nvSpPr>
          <p:spPr>
            <a:xfrm>
              <a:off x="3196342" y="3511046"/>
              <a:ext cx="3458384"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解读十六</a:t>
              </a:r>
            </a:p>
          </p:txBody>
        </p:sp>
      </p:grpSp>
      <p:grpSp>
        <p:nvGrpSpPr>
          <p:cNvPr id="12" name="组合 11"/>
          <p:cNvGrpSpPr/>
          <p:nvPr/>
        </p:nvGrpSpPr>
        <p:grpSpPr>
          <a:xfrm>
            <a:off x="703274" y="952690"/>
            <a:ext cx="1630461" cy="576000"/>
            <a:chOff x="2886463" y="1853735"/>
            <a:chExt cx="3894623" cy="1139687"/>
          </a:xfrm>
        </p:grpSpPr>
        <p:sp>
          <p:nvSpPr>
            <p:cNvPr id="31" name="六边形 30"/>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6" name="稻壳儿 夏至夏末"/>
            <p:cNvSpPr txBox="1"/>
            <p:nvPr/>
          </p:nvSpPr>
          <p:spPr>
            <a:xfrm>
              <a:off x="3196342" y="1974283"/>
              <a:ext cx="3584744"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解读十五 </a:t>
              </a:r>
            </a:p>
          </p:txBody>
        </p:sp>
      </p:grpSp>
      <p:grpSp>
        <p:nvGrpSpPr>
          <p:cNvPr id="41" name="组合 40">
            <a:extLst>
              <a:ext uri="{FF2B5EF4-FFF2-40B4-BE49-F238E27FC236}">
                <a16:creationId xmlns:a16="http://schemas.microsoft.com/office/drawing/2014/main" id="{BF0CFFD1-0152-49B4-9BE1-1FF902F151E1}"/>
              </a:ext>
            </a:extLst>
          </p:cNvPr>
          <p:cNvGrpSpPr/>
          <p:nvPr/>
        </p:nvGrpSpPr>
        <p:grpSpPr>
          <a:xfrm>
            <a:off x="1869369" y="2902020"/>
            <a:ext cx="9875454" cy="887656"/>
            <a:chOff x="6450215" y="1853735"/>
            <a:chExt cx="8530505" cy="887656"/>
          </a:xfrm>
        </p:grpSpPr>
        <p:sp>
          <p:nvSpPr>
            <p:cNvPr id="43" name="稻壳儿 夏至夏末">
              <a:extLst>
                <a:ext uri="{FF2B5EF4-FFF2-40B4-BE49-F238E27FC236}">
                  <a16:creationId xmlns:a16="http://schemas.microsoft.com/office/drawing/2014/main" id="{4B504A10-1264-4386-B80B-8EA8F4223012}"/>
                </a:ext>
              </a:extLst>
            </p:cNvPr>
            <p:cNvSpPr txBox="1"/>
            <p:nvPr/>
          </p:nvSpPr>
          <p:spPr>
            <a:xfrm>
              <a:off x="6941628" y="1853735"/>
              <a:ext cx="3423226"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 人民检察院可提起公益诉讼</a:t>
              </a:r>
            </a:p>
          </p:txBody>
        </p:sp>
        <p:sp>
          <p:nvSpPr>
            <p:cNvPr id="44" name="稻壳儿 夏至夏末">
              <a:extLst>
                <a:ext uri="{FF2B5EF4-FFF2-40B4-BE49-F238E27FC236}">
                  <a16:creationId xmlns:a16="http://schemas.microsoft.com/office/drawing/2014/main" id="{ABC5CF0E-E36E-4DF3-9723-5ABEFC68981A}"/>
                </a:ext>
              </a:extLst>
            </p:cNvPr>
            <p:cNvSpPr txBox="1"/>
            <p:nvPr/>
          </p:nvSpPr>
          <p:spPr>
            <a:xfrm>
              <a:off x="6450215" y="2341281"/>
              <a:ext cx="8530505" cy="400110"/>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endParaRPr lang="en-US" altLang="zh-CN" sz="2000" b="1" dirty="0">
                <a:solidFill>
                  <a:srgbClr val="031F37"/>
                </a:solidFill>
                <a:latin typeface="楷体" panose="02010609060101010101" pitchFamily="49" charset="-122"/>
                <a:ea typeface="楷体" panose="02010609060101010101" pitchFamily="49" charset="-122"/>
              </a:endParaRPr>
            </a:p>
          </p:txBody>
        </p:sp>
      </p:grpSp>
      <p:grpSp>
        <p:nvGrpSpPr>
          <p:cNvPr id="2" name="组合 1">
            <a:extLst>
              <a:ext uri="{FF2B5EF4-FFF2-40B4-BE49-F238E27FC236}">
                <a16:creationId xmlns:a16="http://schemas.microsoft.com/office/drawing/2014/main" id="{4E55C72D-9C0A-4B1C-A40C-7DF41A4CD688}"/>
              </a:ext>
            </a:extLst>
          </p:cNvPr>
          <p:cNvGrpSpPr/>
          <p:nvPr/>
        </p:nvGrpSpPr>
        <p:grpSpPr>
          <a:xfrm>
            <a:off x="1869369" y="1009858"/>
            <a:ext cx="9563175" cy="1810985"/>
            <a:chOff x="6450215" y="1853735"/>
            <a:chExt cx="8530505" cy="1810985"/>
          </a:xfrm>
        </p:grpSpPr>
        <p:sp>
          <p:nvSpPr>
            <p:cNvPr id="37" name="稻壳儿 夏至夏末"/>
            <p:cNvSpPr txBox="1"/>
            <p:nvPr/>
          </p:nvSpPr>
          <p:spPr>
            <a:xfrm>
              <a:off x="6941628" y="1853735"/>
              <a:ext cx="5930099"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首次提到两个机制：重大危险源和重大事故隐患</a:t>
              </a:r>
            </a:p>
          </p:txBody>
        </p:sp>
        <p:sp>
          <p:nvSpPr>
            <p:cNvPr id="38" name="稻壳儿 夏至夏末"/>
            <p:cNvSpPr txBox="1"/>
            <p:nvPr/>
          </p:nvSpPr>
          <p:spPr>
            <a:xfrm>
              <a:off x="6450215" y="2341281"/>
              <a:ext cx="8530505" cy="1323439"/>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第一百一十八条　本法规定的生产安全一般事故、较大事故、重大事故、特别重大事故的划分标准由国务院规定。</a:t>
              </a:r>
            </a:p>
            <a:p>
              <a:pPr indent="457200"/>
              <a:r>
                <a:rPr lang="zh-CN" altLang="en-US" sz="2000" b="1" dirty="0">
                  <a:solidFill>
                    <a:srgbClr val="031F37"/>
                  </a:solidFill>
                  <a:latin typeface="楷体" panose="02010609060101010101" pitchFamily="49" charset="-122"/>
                  <a:ea typeface="楷体" panose="02010609060101010101" pitchFamily="49" charset="-122"/>
                </a:rPr>
                <a:t>国务院应急管理部门和其他负有安全生产监督管理职责的部门应当根据各自的职责分工，制定相关行业、领域</a:t>
              </a:r>
              <a:r>
                <a:rPr lang="zh-CN" altLang="en-US" sz="2000" b="1" u="heavy" dirty="0">
                  <a:latin typeface="楷体" panose="02010609060101010101" pitchFamily="49" charset="-122"/>
                  <a:ea typeface="楷体" panose="02010609060101010101" pitchFamily="49" charset="-122"/>
                </a:rPr>
                <a:t>重大危险源</a:t>
              </a:r>
              <a:r>
                <a:rPr lang="zh-CN" altLang="en-US" sz="2000" b="1" dirty="0">
                  <a:latin typeface="楷体" panose="02010609060101010101" pitchFamily="49" charset="-122"/>
                  <a:ea typeface="楷体" panose="02010609060101010101" pitchFamily="49" charset="-122"/>
                </a:rPr>
                <a:t>的辨识标准和</a:t>
              </a:r>
              <a:r>
                <a:rPr lang="zh-CN" altLang="en-US" sz="2000" b="1" u="heavy" dirty="0">
                  <a:latin typeface="楷体" panose="02010609060101010101" pitchFamily="49" charset="-122"/>
                  <a:ea typeface="楷体" panose="02010609060101010101" pitchFamily="49" charset="-122"/>
                </a:rPr>
                <a:t>重大事故隐患</a:t>
              </a:r>
              <a:r>
                <a:rPr lang="zh-CN" altLang="en-US" sz="2000" b="1" dirty="0">
                  <a:solidFill>
                    <a:srgbClr val="031F37"/>
                  </a:solidFill>
                  <a:latin typeface="楷体" panose="02010609060101010101" pitchFamily="49" charset="-122"/>
                  <a:ea typeface="楷体" panose="02010609060101010101" pitchFamily="49" charset="-122"/>
                </a:rPr>
                <a:t>的判定标准。</a:t>
              </a:r>
              <a:endParaRPr lang="en-US" altLang="zh-CN" sz="2000" b="1" dirty="0">
                <a:solidFill>
                  <a:srgbClr val="031F37"/>
                </a:solidFill>
                <a:latin typeface="楷体" panose="02010609060101010101" pitchFamily="49" charset="-122"/>
                <a:ea typeface="楷体" panose="02010609060101010101" pitchFamily="49" charset="-122"/>
              </a:endParaRPr>
            </a:p>
          </p:txBody>
        </p:sp>
      </p:grpSp>
      <p:sp>
        <p:nvSpPr>
          <p:cNvPr id="22" name="文本框 21">
            <a:extLst>
              <a:ext uri="{FF2B5EF4-FFF2-40B4-BE49-F238E27FC236}">
                <a16:creationId xmlns:a16="http://schemas.microsoft.com/office/drawing/2014/main" id="{1145B656-EF0A-4D99-8B50-171575A27D13}"/>
              </a:ext>
            </a:extLst>
          </p:cNvPr>
          <p:cNvSpPr txBox="1"/>
          <p:nvPr/>
        </p:nvSpPr>
        <p:spPr>
          <a:xfrm>
            <a:off x="1869369" y="3444862"/>
            <a:ext cx="9712049" cy="1015663"/>
          </a:xfrm>
          <a:prstGeom prst="rect">
            <a:avLst/>
          </a:prstGeom>
          <a:noFill/>
        </p:spPr>
        <p:txBody>
          <a:bodyPr wrap="square">
            <a:spAutoFit/>
          </a:bodyPr>
          <a:lstStyle/>
          <a:p>
            <a:r>
              <a:rPr lang="zh-CN" altLang="en-US" sz="2000" b="1" dirty="0">
                <a:latin typeface="楷体" panose="02010609060101010101" pitchFamily="49" charset="-122"/>
                <a:ea typeface="楷体" panose="02010609060101010101" pitchFamily="49" charset="-122"/>
              </a:rPr>
              <a:t>新增第七十四条第二款 </a:t>
            </a:r>
            <a:r>
              <a:rPr lang="zh-CN" altLang="en-US" sz="2000" b="1" u="heavy" dirty="0">
                <a:latin typeface="楷体" panose="02010609060101010101" pitchFamily="49" charset="-122"/>
                <a:ea typeface="楷体" panose="02010609060101010101" pitchFamily="49" charset="-122"/>
              </a:rPr>
              <a:t>因安全生产违法行为造成重大事故隐患或者导致重大事故，致使国家利益或者社会公共利益受到侵害的， 人民检察院可以根据民事诉讼法、 行政诉讼法的相关规定提起公益诉讼。</a:t>
            </a:r>
          </a:p>
        </p:txBody>
      </p:sp>
      <p:grpSp>
        <p:nvGrpSpPr>
          <p:cNvPr id="23" name="组合 22">
            <a:extLst>
              <a:ext uri="{FF2B5EF4-FFF2-40B4-BE49-F238E27FC236}">
                <a16:creationId xmlns:a16="http://schemas.microsoft.com/office/drawing/2014/main" id="{7126CF1A-A356-43CB-8F5E-940889CFADEF}"/>
              </a:ext>
            </a:extLst>
          </p:cNvPr>
          <p:cNvGrpSpPr/>
          <p:nvPr/>
        </p:nvGrpSpPr>
        <p:grpSpPr>
          <a:xfrm>
            <a:off x="650374" y="4515821"/>
            <a:ext cx="1630461" cy="576000"/>
            <a:chOff x="2886463" y="1853735"/>
            <a:chExt cx="3894623" cy="1139687"/>
          </a:xfrm>
        </p:grpSpPr>
        <p:sp>
          <p:nvSpPr>
            <p:cNvPr id="24" name="六边形 23">
              <a:extLst>
                <a:ext uri="{FF2B5EF4-FFF2-40B4-BE49-F238E27FC236}">
                  <a16:creationId xmlns:a16="http://schemas.microsoft.com/office/drawing/2014/main" id="{C1273840-7648-43F6-88B6-E98EB8E0D883}"/>
                </a:ext>
              </a:extLst>
            </p:cNvPr>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25" name="稻壳儿 夏至夏末">
              <a:extLst>
                <a:ext uri="{FF2B5EF4-FFF2-40B4-BE49-F238E27FC236}">
                  <a16:creationId xmlns:a16="http://schemas.microsoft.com/office/drawing/2014/main" id="{A63A0237-16C7-4E60-8223-0D6FE0359320}"/>
                </a:ext>
              </a:extLst>
            </p:cNvPr>
            <p:cNvSpPr txBox="1"/>
            <p:nvPr/>
          </p:nvSpPr>
          <p:spPr>
            <a:xfrm>
              <a:off x="3196342" y="1974283"/>
              <a:ext cx="3584744"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解读十七 </a:t>
              </a:r>
            </a:p>
          </p:txBody>
        </p:sp>
      </p:grpSp>
      <p:grpSp>
        <p:nvGrpSpPr>
          <p:cNvPr id="26" name="组合 25">
            <a:extLst>
              <a:ext uri="{FF2B5EF4-FFF2-40B4-BE49-F238E27FC236}">
                <a16:creationId xmlns:a16="http://schemas.microsoft.com/office/drawing/2014/main" id="{9B0A3349-3794-40FB-8244-5BA1DAC793E0}"/>
              </a:ext>
            </a:extLst>
          </p:cNvPr>
          <p:cNvGrpSpPr/>
          <p:nvPr/>
        </p:nvGrpSpPr>
        <p:grpSpPr>
          <a:xfrm>
            <a:off x="1869369" y="4515821"/>
            <a:ext cx="9563175" cy="2118762"/>
            <a:chOff x="6450215" y="1853735"/>
            <a:chExt cx="8530505" cy="2118762"/>
          </a:xfrm>
        </p:grpSpPr>
        <p:sp>
          <p:nvSpPr>
            <p:cNvPr id="27" name="稻壳儿 夏至夏末">
              <a:extLst>
                <a:ext uri="{FF2B5EF4-FFF2-40B4-BE49-F238E27FC236}">
                  <a16:creationId xmlns:a16="http://schemas.microsoft.com/office/drawing/2014/main" id="{356D101F-FCE5-4F26-859E-955FE3D5C8FB}"/>
                </a:ext>
              </a:extLst>
            </p:cNvPr>
            <p:cNvSpPr txBox="1"/>
            <p:nvPr/>
          </p:nvSpPr>
          <p:spPr>
            <a:xfrm>
              <a:off x="6941628" y="1853735"/>
              <a:ext cx="6479182"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从严要求配备注册安全工程师从事安全生产管理工作</a:t>
              </a:r>
            </a:p>
          </p:txBody>
        </p:sp>
        <p:sp>
          <p:nvSpPr>
            <p:cNvPr id="28" name="稻壳儿 夏至夏末">
              <a:extLst>
                <a:ext uri="{FF2B5EF4-FFF2-40B4-BE49-F238E27FC236}">
                  <a16:creationId xmlns:a16="http://schemas.microsoft.com/office/drawing/2014/main" id="{5A4E1712-7AD8-490F-92FE-C69AC41BA993}"/>
                </a:ext>
              </a:extLst>
            </p:cNvPr>
            <p:cNvSpPr txBox="1"/>
            <p:nvPr/>
          </p:nvSpPr>
          <p:spPr>
            <a:xfrm>
              <a:off x="6450215" y="2341281"/>
              <a:ext cx="8530505" cy="1631216"/>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第九十七条　生产经营单位有下列行为之一的，责令限期改正，处十万元以下的罚款；逾期未改正的，责令停产停业整顿，并处十万元以上二十万元以下的罚款，对其直接负责的主管人员和其他直接责任人员处二万元以上五万元以下的罚款</a:t>
              </a:r>
              <a:r>
                <a:rPr lang="en-US" altLang="zh-CN" sz="2000" b="1" dirty="0">
                  <a:solidFill>
                    <a:srgbClr val="031F37"/>
                  </a:solidFill>
                  <a:latin typeface="楷体" panose="02010609060101010101" pitchFamily="49" charset="-122"/>
                  <a:ea typeface="楷体" panose="02010609060101010101" pitchFamily="49" charset="-122"/>
                </a:rPr>
                <a:t>:</a:t>
              </a:r>
            </a:p>
            <a:p>
              <a:pPr indent="457200"/>
              <a:r>
                <a:rPr lang="zh-CN" altLang="en-US" sz="2000" b="1" dirty="0">
                  <a:solidFill>
                    <a:srgbClr val="031F37"/>
                  </a:solidFill>
                  <a:latin typeface="楷体" panose="02010609060101010101" pitchFamily="49" charset="-122"/>
                  <a:ea typeface="楷体" panose="02010609060101010101" pitchFamily="49" charset="-122"/>
                </a:rPr>
                <a:t>（一）未按照规定设置安全生产管理机构或者配备安全生产管理人员、</a:t>
              </a:r>
              <a:r>
                <a:rPr lang="zh-CN" altLang="en-US" sz="2000" b="1" u="heavy" dirty="0">
                  <a:solidFill>
                    <a:srgbClr val="031F37"/>
                  </a:solidFill>
                  <a:latin typeface="楷体" panose="02010609060101010101" pitchFamily="49" charset="-122"/>
                  <a:ea typeface="楷体" panose="02010609060101010101" pitchFamily="49" charset="-122"/>
                </a:rPr>
                <a:t>注册安全工程师的</a:t>
              </a:r>
              <a:r>
                <a:rPr lang="zh-CN" altLang="en-US" sz="2000" b="1" dirty="0">
                  <a:solidFill>
                    <a:srgbClr val="031F37"/>
                  </a:solidFill>
                  <a:latin typeface="楷体" panose="02010609060101010101" pitchFamily="49" charset="-122"/>
                  <a:ea typeface="楷体" panose="02010609060101010101" pitchFamily="49" charset="-122"/>
                </a:rPr>
                <a:t>；</a:t>
              </a:r>
              <a:endParaRPr lang="en-US" altLang="zh-CN" sz="2000" b="1" dirty="0">
                <a:solidFill>
                  <a:srgbClr val="031F37"/>
                </a:solidFill>
                <a:latin typeface="楷体" panose="02010609060101010101" pitchFamily="49" charset="-122"/>
                <a:ea typeface="楷体" panose="02010609060101010101" pitchFamily="49" charset="-122"/>
              </a:endParaRPr>
            </a:p>
          </p:txBody>
        </p:sp>
      </p:grpSp>
    </p:spTree>
    <p:extLst>
      <p:ext uri="{BB962C8B-B14F-4D97-AF65-F5344CB8AC3E}">
        <p14:creationId xmlns:p14="http://schemas.microsoft.com/office/powerpoint/2010/main" val="16152886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4751" y="256987"/>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3384" y="100593"/>
            <a:ext cx="3213905" cy="438582"/>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cs typeface="+mn-ea"/>
              </a:rPr>
              <a:t>主要修正内容解读</a:t>
            </a:r>
            <a:endParaRPr lang="en-GB" altLang="zh-CN" sz="2400" b="1" dirty="0">
              <a:solidFill>
                <a:srgbClr val="031F37"/>
              </a:solidFill>
              <a:ea typeface="微软雅黑" panose="020B0503020204020204" pitchFamily="34" charset="-122"/>
              <a:cs typeface="+mn-ea"/>
            </a:endParaRPr>
          </a:p>
        </p:txBody>
      </p:sp>
      <p:grpSp>
        <p:nvGrpSpPr>
          <p:cNvPr id="14" name="组合 13"/>
          <p:cNvGrpSpPr/>
          <p:nvPr/>
        </p:nvGrpSpPr>
        <p:grpSpPr>
          <a:xfrm>
            <a:off x="814892" y="706803"/>
            <a:ext cx="1620000" cy="586472"/>
            <a:chOff x="2886463" y="3364483"/>
            <a:chExt cx="3869635" cy="1139687"/>
          </a:xfrm>
        </p:grpSpPr>
        <p:sp>
          <p:nvSpPr>
            <p:cNvPr id="32" name="六边形 31"/>
            <p:cNvSpPr/>
            <p:nvPr/>
          </p:nvSpPr>
          <p:spPr>
            <a:xfrm>
              <a:off x="2886463" y="3364483"/>
              <a:ext cx="3869635" cy="11396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65" name="稻壳儿 夏至夏末"/>
            <p:cNvSpPr txBox="1"/>
            <p:nvPr/>
          </p:nvSpPr>
          <p:spPr>
            <a:xfrm>
              <a:off x="3150809" y="3465287"/>
              <a:ext cx="3473700" cy="897150"/>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解读十八</a:t>
              </a:r>
            </a:p>
          </p:txBody>
        </p:sp>
      </p:grpSp>
      <p:grpSp>
        <p:nvGrpSpPr>
          <p:cNvPr id="41" name="组合 40">
            <a:extLst>
              <a:ext uri="{FF2B5EF4-FFF2-40B4-BE49-F238E27FC236}">
                <a16:creationId xmlns:a16="http://schemas.microsoft.com/office/drawing/2014/main" id="{BF0CFFD1-0152-49B4-9BE1-1FF902F151E1}"/>
              </a:ext>
            </a:extLst>
          </p:cNvPr>
          <p:cNvGrpSpPr/>
          <p:nvPr/>
        </p:nvGrpSpPr>
        <p:grpSpPr>
          <a:xfrm>
            <a:off x="2020760" y="706803"/>
            <a:ext cx="9875454" cy="5536737"/>
            <a:chOff x="6450215" y="1821302"/>
            <a:chExt cx="8530505" cy="5536737"/>
          </a:xfrm>
        </p:grpSpPr>
        <p:sp>
          <p:nvSpPr>
            <p:cNvPr id="43" name="稻壳儿 夏至夏末">
              <a:extLst>
                <a:ext uri="{FF2B5EF4-FFF2-40B4-BE49-F238E27FC236}">
                  <a16:creationId xmlns:a16="http://schemas.microsoft.com/office/drawing/2014/main" id="{4B504A10-1264-4386-B80B-8EA8F4223012}"/>
                </a:ext>
              </a:extLst>
            </p:cNvPr>
            <p:cNvSpPr txBox="1"/>
            <p:nvPr/>
          </p:nvSpPr>
          <p:spPr>
            <a:xfrm>
              <a:off x="6955507" y="1821302"/>
              <a:ext cx="4147418"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安全生产违法行为将受更严厉处罚</a:t>
              </a:r>
            </a:p>
          </p:txBody>
        </p:sp>
        <p:sp>
          <p:nvSpPr>
            <p:cNvPr id="44" name="稻壳儿 夏至夏末">
              <a:extLst>
                <a:ext uri="{FF2B5EF4-FFF2-40B4-BE49-F238E27FC236}">
                  <a16:creationId xmlns:a16="http://schemas.microsoft.com/office/drawing/2014/main" id="{ABC5CF0E-E36E-4DF3-9723-5ABEFC68981A}"/>
                </a:ext>
              </a:extLst>
            </p:cNvPr>
            <p:cNvSpPr txBox="1"/>
            <p:nvPr/>
          </p:nvSpPr>
          <p:spPr>
            <a:xfrm>
              <a:off x="6450215" y="2341281"/>
              <a:ext cx="8530505" cy="5016758"/>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pPr indent="457200"/>
              <a:r>
                <a:rPr lang="zh-CN" altLang="en-US" sz="2000" b="1" dirty="0">
                  <a:solidFill>
                    <a:srgbClr val="031F37"/>
                  </a:solidFill>
                  <a:latin typeface="楷体" panose="02010609060101010101" pitchFamily="49" charset="-122"/>
                  <a:ea typeface="楷体" panose="02010609060101010101" pitchFamily="49" charset="-122"/>
                </a:rPr>
                <a:t>例如，现第九十二条规定：承担安全评价、认证、检测、检验</a:t>
              </a:r>
              <a:r>
                <a:rPr lang="zh-CN" altLang="en-US" sz="2000" b="1" u="heavy" dirty="0">
                  <a:solidFill>
                    <a:srgbClr val="031F37"/>
                  </a:solidFill>
                  <a:latin typeface="楷体" panose="02010609060101010101" pitchFamily="49" charset="-122"/>
                  <a:ea typeface="楷体" panose="02010609060101010101" pitchFamily="49" charset="-122"/>
                </a:rPr>
                <a:t>职责</a:t>
              </a:r>
              <a:r>
                <a:rPr lang="zh-CN" altLang="en-US" sz="2000" b="1" dirty="0">
                  <a:solidFill>
                    <a:srgbClr val="031F37"/>
                  </a:solidFill>
                  <a:latin typeface="楷体" panose="02010609060101010101" pitchFamily="49" charset="-122"/>
                  <a:ea typeface="楷体" panose="02010609060101010101" pitchFamily="49" charset="-122"/>
                </a:rPr>
                <a:t>的机构出具</a:t>
              </a:r>
              <a:r>
                <a:rPr lang="zh-CN" altLang="en-US" sz="2000" b="1" u="heavy" dirty="0">
                  <a:solidFill>
                    <a:srgbClr val="031F37"/>
                  </a:solidFill>
                  <a:latin typeface="楷体" panose="02010609060101010101" pitchFamily="49" charset="-122"/>
                  <a:ea typeface="楷体" panose="02010609060101010101" pitchFamily="49" charset="-122"/>
                </a:rPr>
                <a:t>失实报告的，责令停业整顿，并处三万元以上十万元以下的罚款；给他人造成损害的， 依法承担赔偿责任。</a:t>
              </a:r>
            </a:p>
            <a:p>
              <a:pPr indent="457200"/>
              <a:r>
                <a:rPr lang="zh-CN" altLang="en-US" sz="2000" b="1" dirty="0">
                  <a:solidFill>
                    <a:srgbClr val="031F37"/>
                  </a:solidFill>
                  <a:latin typeface="楷体" panose="02010609060101010101" pitchFamily="49" charset="-122"/>
                  <a:ea typeface="楷体" panose="02010609060101010101" pitchFamily="49" charset="-122"/>
                </a:rPr>
                <a:t>承担安全评价、认证、检测、检验职责的机构</a:t>
              </a:r>
              <a:r>
                <a:rPr lang="zh-CN" altLang="en-US" sz="2000" b="1" u="heavy" dirty="0">
                  <a:solidFill>
                    <a:srgbClr val="031F37"/>
                  </a:solidFill>
                  <a:latin typeface="楷体" panose="02010609060101010101" pitchFamily="49" charset="-122"/>
                  <a:ea typeface="楷体" panose="02010609060101010101" pitchFamily="49" charset="-122"/>
                </a:rPr>
                <a:t>租借资质、挂靠、出具虚假报告的</a:t>
              </a:r>
              <a:r>
                <a:rPr lang="zh-CN" altLang="en-US" sz="2000" b="1" dirty="0">
                  <a:solidFill>
                    <a:srgbClr val="031F37"/>
                  </a:solidFill>
                  <a:latin typeface="楷体" panose="02010609060101010101" pitchFamily="49" charset="-122"/>
                  <a:ea typeface="楷体" panose="02010609060101010101" pitchFamily="49" charset="-122"/>
                </a:rPr>
                <a:t>，没收违法所得；违法所得在十万元以上的，并处违法所得二倍以上五倍以下的罚款， 没有违法所得或者违法所得不足十万元的，单处或者并处十万元以上二十万元以下的罚款；对其直接负责的主管人员和其他直接责任人员处</a:t>
              </a:r>
              <a:r>
                <a:rPr lang="zh-CN" altLang="en-US" sz="2000" b="1" u="heavy" dirty="0">
                  <a:solidFill>
                    <a:srgbClr val="031F37"/>
                  </a:solidFill>
                  <a:latin typeface="楷体" panose="02010609060101010101" pitchFamily="49" charset="-122"/>
                  <a:ea typeface="楷体" panose="02010609060101010101" pitchFamily="49" charset="-122"/>
                </a:rPr>
                <a:t>五万元以上十万元以下</a:t>
              </a:r>
              <a:r>
                <a:rPr lang="zh-CN" altLang="en-US" sz="2000" b="1" dirty="0">
                  <a:solidFill>
                    <a:srgbClr val="031F37"/>
                  </a:solidFill>
                  <a:latin typeface="楷体" panose="02010609060101010101" pitchFamily="49" charset="-122"/>
                  <a:ea typeface="楷体" panose="02010609060101010101" pitchFamily="49" charset="-122"/>
                </a:rPr>
                <a:t>的罚款； 给他人造成损害的，与生产经营单位承担连带赔偿责任；构成犯罪的，依照刑法有关规定追究刑事责任。</a:t>
              </a:r>
              <a:endParaRPr lang="en-US" altLang="zh-CN" sz="2000" b="1" dirty="0">
                <a:solidFill>
                  <a:srgbClr val="031F37"/>
                </a:solidFill>
                <a:latin typeface="楷体" panose="02010609060101010101" pitchFamily="49" charset="-122"/>
                <a:ea typeface="楷体" panose="02010609060101010101" pitchFamily="49" charset="-122"/>
              </a:endParaRPr>
            </a:p>
            <a:p>
              <a:pPr indent="457200"/>
              <a:r>
                <a:rPr lang="zh-CN" altLang="en-US" sz="2000" b="1" dirty="0">
                  <a:solidFill>
                    <a:srgbClr val="031F37"/>
                  </a:solidFill>
                  <a:latin typeface="楷体" panose="02010609060101010101" pitchFamily="49" charset="-122"/>
                  <a:ea typeface="楷体" panose="02010609060101010101" pitchFamily="49" charset="-122"/>
                </a:rPr>
                <a:t>对有前款违法行为的机构</a:t>
              </a:r>
              <a:r>
                <a:rPr lang="zh-CN" altLang="en-US" sz="2000" b="1" u="heavy" dirty="0">
                  <a:solidFill>
                    <a:srgbClr val="031F37"/>
                  </a:solidFill>
                  <a:latin typeface="楷体" panose="02010609060101010101" pitchFamily="49" charset="-122"/>
                  <a:ea typeface="楷体" panose="02010609060101010101" pitchFamily="49" charset="-122"/>
                </a:rPr>
                <a:t>及其直接责任人员</a:t>
              </a:r>
              <a:r>
                <a:rPr lang="zh-CN" altLang="en-US" sz="2000" b="1" dirty="0">
                  <a:solidFill>
                    <a:srgbClr val="031F37"/>
                  </a:solidFill>
                  <a:latin typeface="楷体" panose="02010609060101010101" pitchFamily="49" charset="-122"/>
                  <a:ea typeface="楷体" panose="02010609060101010101" pitchFamily="49" charset="-122"/>
                </a:rPr>
                <a:t>，吊销其相应资质</a:t>
              </a:r>
              <a:r>
                <a:rPr lang="zh-CN" altLang="en-US" sz="2000" b="1" u="heavy" dirty="0">
                  <a:solidFill>
                    <a:srgbClr val="031F37"/>
                  </a:solidFill>
                  <a:latin typeface="楷体" panose="02010609060101010101" pitchFamily="49" charset="-122"/>
                  <a:ea typeface="楷体" panose="02010609060101010101" pitchFamily="49" charset="-122"/>
                </a:rPr>
                <a:t>和资格，五年内不得从事安全评价、认证、检测、检验等工作；情节严重的，实行终身行业和职业禁入。</a:t>
              </a:r>
            </a:p>
            <a:p>
              <a:pPr indent="457200"/>
              <a:r>
                <a:rPr lang="zh-CN" altLang="en-US" sz="2000" b="1" dirty="0">
                  <a:solidFill>
                    <a:srgbClr val="031F37"/>
                  </a:solidFill>
                  <a:latin typeface="楷体" panose="02010609060101010101" pitchFamily="49" charset="-122"/>
                  <a:ea typeface="楷体" panose="02010609060101010101" pitchFamily="49" charset="-122"/>
                </a:rPr>
                <a:t>现第一百零二条规定：生产经营单位未采取措施消除事故隐患的，责令立即消除或者限期消除，</a:t>
              </a:r>
              <a:r>
                <a:rPr lang="zh-CN" altLang="en-US" sz="2000" b="1" u="heavy" dirty="0">
                  <a:solidFill>
                    <a:srgbClr val="031F37"/>
                  </a:solidFill>
                  <a:latin typeface="楷体" panose="02010609060101010101" pitchFamily="49" charset="-122"/>
                  <a:ea typeface="楷体" panose="02010609060101010101" pitchFamily="49" charset="-122"/>
                </a:rPr>
                <a:t>处五万元以下的罚款；生产经营单位拒不执行的，责令停产停业整顿， 对其直接负责的主管人员和其他直接责任人员处五万元以上十万元以下的罚款；构成犯罪的，依照刑法有关规定追究刑事责任。</a:t>
              </a:r>
            </a:p>
            <a:p>
              <a:pPr indent="457200"/>
              <a:endParaRPr lang="zh-CN" altLang="en-US" sz="2000" b="1" dirty="0">
                <a:solidFill>
                  <a:srgbClr val="031F37"/>
                </a:solidFill>
                <a:latin typeface="楷体" panose="02010609060101010101" pitchFamily="49" charset="-122"/>
                <a:ea typeface="楷体" panose="02010609060101010101" pitchFamily="49" charset="-122"/>
              </a:endParaRPr>
            </a:p>
          </p:txBody>
        </p:sp>
      </p:grpSp>
    </p:spTree>
    <p:extLst>
      <p:ext uri="{BB962C8B-B14F-4D97-AF65-F5344CB8AC3E}">
        <p14:creationId xmlns:p14="http://schemas.microsoft.com/office/powerpoint/2010/main" val="5858817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形状 28"/>
          <p:cNvSpPr/>
          <p:nvPr/>
        </p:nvSpPr>
        <p:spPr>
          <a:xfrm>
            <a:off x="6882836" y="0"/>
            <a:ext cx="5309163" cy="6858000"/>
          </a:xfrm>
          <a:custGeom>
            <a:avLst/>
            <a:gdLst>
              <a:gd name="connsiteX0" fmla="*/ 1390188 w 5309163"/>
              <a:gd name="connsiteY0" fmla="*/ 0 h 6858000"/>
              <a:gd name="connsiteX1" fmla="*/ 5309163 w 5309163"/>
              <a:gd name="connsiteY1" fmla="*/ 0 h 6858000"/>
              <a:gd name="connsiteX2" fmla="*/ 5309163 w 5309163"/>
              <a:gd name="connsiteY2" fmla="*/ 6858000 h 6858000"/>
              <a:gd name="connsiteX3" fmla="*/ 0 w 5309163"/>
              <a:gd name="connsiteY3" fmla="*/ 6858000 h 6858000"/>
              <a:gd name="connsiteX4" fmla="*/ 1390188 w 530916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163" h="6858000">
                <a:moveTo>
                  <a:pt x="1390188" y="0"/>
                </a:moveTo>
                <a:lnTo>
                  <a:pt x="5309163" y="0"/>
                </a:lnTo>
                <a:lnTo>
                  <a:pt x="5309163" y="6858000"/>
                </a:lnTo>
                <a:lnTo>
                  <a:pt x="0" y="6858000"/>
                </a:lnTo>
                <a:lnTo>
                  <a:pt x="1390188" y="0"/>
                </a:lnTo>
                <a:close/>
              </a:path>
            </a:pathLst>
          </a:cu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任意多边形: 形状 15"/>
          <p:cNvSpPr/>
          <p:nvPr/>
        </p:nvSpPr>
        <p:spPr>
          <a:xfrm>
            <a:off x="1291960" y="2351124"/>
            <a:ext cx="8593583" cy="1627188"/>
          </a:xfrm>
          <a:custGeom>
            <a:avLst/>
            <a:gdLst>
              <a:gd name="connsiteX0" fmla="*/ 750491 w 7927058"/>
              <a:gd name="connsiteY0" fmla="*/ 0 h 1500982"/>
              <a:gd name="connsiteX1" fmla="*/ 2547079 w 7927058"/>
              <a:gd name="connsiteY1" fmla="*/ 0 h 1500982"/>
              <a:gd name="connsiteX2" fmla="*/ 6130470 w 7927058"/>
              <a:gd name="connsiteY2" fmla="*/ 0 h 1500982"/>
              <a:gd name="connsiteX3" fmla="*/ 7927058 w 7927058"/>
              <a:gd name="connsiteY3" fmla="*/ 0 h 1500982"/>
              <a:gd name="connsiteX4" fmla="*/ 7927058 w 7927058"/>
              <a:gd name="connsiteY4" fmla="*/ 1500982 h 1500982"/>
              <a:gd name="connsiteX5" fmla="*/ 6130470 w 7927058"/>
              <a:gd name="connsiteY5" fmla="*/ 1500982 h 1500982"/>
              <a:gd name="connsiteX6" fmla="*/ 6130470 w 7927058"/>
              <a:gd name="connsiteY6" fmla="*/ 1500982 h 1500982"/>
              <a:gd name="connsiteX7" fmla="*/ 750491 w 7927058"/>
              <a:gd name="connsiteY7" fmla="*/ 1500981 h 1500982"/>
              <a:gd name="connsiteX8" fmla="*/ 3875 w 7927058"/>
              <a:gd name="connsiteY8" fmla="*/ 827223 h 1500982"/>
              <a:gd name="connsiteX9" fmla="*/ 0 w 7927058"/>
              <a:gd name="connsiteY9" fmla="*/ 750491 h 1500982"/>
              <a:gd name="connsiteX10" fmla="*/ 3875 w 7927058"/>
              <a:gd name="connsiteY10" fmla="*/ 673758 h 1500982"/>
              <a:gd name="connsiteX11" fmla="*/ 750491 w 7927058"/>
              <a:gd name="connsiteY11" fmla="*/ 0 h 150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7058" h="1500982">
                <a:moveTo>
                  <a:pt x="750491" y="0"/>
                </a:moveTo>
                <a:lnTo>
                  <a:pt x="2547079" y="0"/>
                </a:lnTo>
                <a:lnTo>
                  <a:pt x="6130470" y="0"/>
                </a:lnTo>
                <a:lnTo>
                  <a:pt x="7927058" y="0"/>
                </a:lnTo>
                <a:lnTo>
                  <a:pt x="7927058" y="1500982"/>
                </a:lnTo>
                <a:lnTo>
                  <a:pt x="6130470" y="1500982"/>
                </a:lnTo>
                <a:lnTo>
                  <a:pt x="6130470" y="1500982"/>
                </a:lnTo>
                <a:lnTo>
                  <a:pt x="750491" y="1500981"/>
                </a:lnTo>
                <a:cubicBezTo>
                  <a:pt x="361911" y="1500981"/>
                  <a:pt x="42307" y="1205663"/>
                  <a:pt x="3875" y="827223"/>
                </a:cubicBezTo>
                <a:lnTo>
                  <a:pt x="0" y="750491"/>
                </a:lnTo>
                <a:lnTo>
                  <a:pt x="3875" y="673758"/>
                </a:lnTo>
                <a:cubicBezTo>
                  <a:pt x="42307" y="295318"/>
                  <a:pt x="361911" y="0"/>
                  <a:pt x="750491" y="0"/>
                </a:cubicBezTo>
                <a:close/>
              </a:path>
            </a:pathLst>
          </a:custGeom>
          <a:solidFill>
            <a:srgbClr val="FFCC00"/>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3" name="文本框 32"/>
          <p:cNvSpPr txBox="1"/>
          <p:nvPr/>
        </p:nvSpPr>
        <p:spPr>
          <a:xfrm>
            <a:off x="2130001" y="2441443"/>
            <a:ext cx="6917500" cy="1446550"/>
          </a:xfrm>
          <a:prstGeom prst="rect">
            <a:avLst/>
          </a:prstGeom>
          <a:noFill/>
        </p:spPr>
        <p:txBody>
          <a:bodyPr wrap="square" rtlCol="0">
            <a:spAutoFit/>
          </a:bodyPr>
          <a:lstStyle/>
          <a:p>
            <a:pPr algn="dist"/>
            <a:r>
              <a:rPr lang="zh-CN" altLang="en-US" sz="8800" b="1" dirty="0">
                <a:solidFill>
                  <a:srgbClr val="031F37"/>
                </a:solidFill>
                <a:latin typeface="微软雅黑" panose="020B0503020204020204" pitchFamily="34" charset="-122"/>
                <a:ea typeface="微软雅黑" panose="020B0503020204020204" pitchFamily="34" charset="-122"/>
              </a:rPr>
              <a:t>谢谢观看</a:t>
            </a:r>
          </a:p>
        </p:txBody>
      </p:sp>
      <p:pic>
        <p:nvPicPr>
          <p:cNvPr id="4" name="pd-5b8317c68bf1294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800" y="-609600"/>
            <a:ext cx="609600" cy="609600"/>
          </a:xfrm>
          <a:prstGeom prst="rect">
            <a:avLst/>
          </a:prstGeom>
        </p:spPr>
      </p:pic>
    </p:spTree>
  </p:cSld>
  <p:clrMapOvr>
    <a:masterClrMapping/>
  </p:clrMapOvr>
  <p:transition spd="med">
    <p:pull/>
  </p:transition>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3649" y="595771"/>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6695" y="436136"/>
            <a:ext cx="3213905" cy="500137"/>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rgbClr val="031F37"/>
                </a:solidFill>
                <a:ea typeface="微软雅黑" panose="020B0503020204020204" pitchFamily="34" charset="-122"/>
                <a:cs typeface="+mn-ea"/>
              </a:rPr>
              <a:t>修正历程</a:t>
            </a:r>
            <a:endParaRPr lang="en-GB" altLang="zh-CN" sz="2800" b="1" dirty="0">
              <a:solidFill>
                <a:srgbClr val="031F37"/>
              </a:solidFill>
              <a:ea typeface="微软雅黑" panose="020B0503020204020204" pitchFamily="34" charset="-122"/>
              <a:cs typeface="+mn-ea"/>
            </a:endParaRPr>
          </a:p>
        </p:txBody>
      </p:sp>
      <p:cxnSp>
        <p:nvCxnSpPr>
          <p:cNvPr id="58" name="直接连接符 57"/>
          <p:cNvCxnSpPr/>
          <p:nvPr/>
        </p:nvCxnSpPr>
        <p:spPr>
          <a:xfrm>
            <a:off x="4795665" y="3749365"/>
            <a:ext cx="1464063" cy="0"/>
          </a:xfrm>
          <a:prstGeom prst="line">
            <a:avLst/>
          </a:prstGeom>
          <a:ln>
            <a:solidFill>
              <a:srgbClr val="031F37"/>
            </a:solidFill>
          </a:ln>
        </p:spPr>
        <p:style>
          <a:lnRef idx="1">
            <a:schemeClr val="accent1"/>
          </a:lnRef>
          <a:fillRef idx="0">
            <a:schemeClr val="accent1"/>
          </a:fillRef>
          <a:effectRef idx="0">
            <a:schemeClr val="accent1"/>
          </a:effectRef>
          <a:fontRef idx="minor">
            <a:schemeClr val="tx1"/>
          </a:fontRef>
        </p:style>
      </p:cxnSp>
      <p:sp>
        <p:nvSpPr>
          <p:cNvPr id="66" name="文本框 31"/>
          <p:cNvSpPr txBox="1"/>
          <p:nvPr/>
        </p:nvSpPr>
        <p:spPr>
          <a:xfrm>
            <a:off x="1789820" y="1863595"/>
            <a:ext cx="4235607"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rgbClr val="031F37"/>
                </a:solidFill>
                <a:ea typeface="微软雅黑" panose="020B0503020204020204" pitchFamily="34" charset="-122"/>
                <a:cs typeface="+mn-ea"/>
              </a:rPr>
              <a:t>2002</a:t>
            </a:r>
            <a:r>
              <a:rPr lang="zh-CN" altLang="en-US" sz="2000" b="1" dirty="0">
                <a:solidFill>
                  <a:srgbClr val="031F37"/>
                </a:solidFill>
                <a:ea typeface="微软雅黑" panose="020B0503020204020204" pitchFamily="34" charset="-122"/>
                <a:cs typeface="+mn-ea"/>
              </a:rPr>
              <a:t>年</a:t>
            </a:r>
            <a:r>
              <a:rPr lang="en-US" altLang="zh-CN" sz="2000" b="1" dirty="0">
                <a:solidFill>
                  <a:srgbClr val="031F37"/>
                </a:solidFill>
                <a:ea typeface="微软雅黑" panose="020B0503020204020204" pitchFamily="34" charset="-122"/>
                <a:cs typeface="+mn-ea"/>
              </a:rPr>
              <a:t>6</a:t>
            </a:r>
            <a:r>
              <a:rPr lang="zh-CN" altLang="en-US" sz="2000" b="1" dirty="0">
                <a:solidFill>
                  <a:srgbClr val="031F37"/>
                </a:solidFill>
                <a:ea typeface="微软雅黑" panose="020B0503020204020204" pitchFamily="34" charset="-122"/>
                <a:cs typeface="+mn-ea"/>
              </a:rPr>
              <a:t>月</a:t>
            </a:r>
            <a:r>
              <a:rPr lang="en-US" altLang="zh-CN" sz="2000" b="1" dirty="0">
                <a:solidFill>
                  <a:srgbClr val="031F37"/>
                </a:solidFill>
                <a:ea typeface="微软雅黑" panose="020B0503020204020204" pitchFamily="34" charset="-122"/>
                <a:cs typeface="+mn-ea"/>
              </a:rPr>
              <a:t>29</a:t>
            </a:r>
            <a:r>
              <a:rPr lang="zh-CN" altLang="en-US" sz="2000" b="1" dirty="0">
                <a:solidFill>
                  <a:srgbClr val="031F37"/>
                </a:solidFill>
                <a:ea typeface="微软雅黑" panose="020B0503020204020204" pitchFamily="34" charset="-122"/>
                <a:cs typeface="+mn-ea"/>
              </a:rPr>
              <a:t>日第九届全国人民代表大会常务委员会第二十八次会议通过，</a:t>
            </a:r>
            <a:r>
              <a:rPr lang="en-US" altLang="zh-CN" sz="2000" b="1" dirty="0">
                <a:solidFill>
                  <a:srgbClr val="031F37"/>
                </a:solidFill>
                <a:ea typeface="微软雅黑" panose="020B0503020204020204" pitchFamily="34" charset="-122"/>
                <a:cs typeface="+mn-ea"/>
              </a:rPr>
              <a:t>2002</a:t>
            </a:r>
            <a:r>
              <a:rPr lang="zh-CN" altLang="en-US" sz="2000" b="1" dirty="0">
                <a:solidFill>
                  <a:srgbClr val="031F37"/>
                </a:solidFill>
                <a:ea typeface="微软雅黑" panose="020B0503020204020204" pitchFamily="34" charset="-122"/>
                <a:cs typeface="+mn-ea"/>
              </a:rPr>
              <a:t>年</a:t>
            </a:r>
            <a:r>
              <a:rPr lang="en-US" altLang="zh-CN" sz="2000" b="1" dirty="0">
                <a:solidFill>
                  <a:srgbClr val="031F37"/>
                </a:solidFill>
                <a:ea typeface="微软雅黑" panose="020B0503020204020204" pitchFamily="34" charset="-122"/>
                <a:cs typeface="+mn-ea"/>
              </a:rPr>
              <a:t>11</a:t>
            </a:r>
            <a:r>
              <a:rPr lang="zh-CN" altLang="en-US" sz="2000" b="1" dirty="0">
                <a:solidFill>
                  <a:srgbClr val="031F37"/>
                </a:solidFill>
                <a:ea typeface="微软雅黑" panose="020B0503020204020204" pitchFamily="34" charset="-122"/>
                <a:cs typeface="+mn-ea"/>
              </a:rPr>
              <a:t>月</a:t>
            </a:r>
            <a:r>
              <a:rPr lang="en-US" altLang="zh-CN" sz="2000" b="1" dirty="0">
                <a:solidFill>
                  <a:srgbClr val="031F37"/>
                </a:solidFill>
                <a:ea typeface="微软雅黑" panose="020B0503020204020204" pitchFamily="34" charset="-122"/>
                <a:cs typeface="+mn-ea"/>
              </a:rPr>
              <a:t>1</a:t>
            </a:r>
            <a:r>
              <a:rPr lang="zh-CN" altLang="en-US" sz="2000" b="1" dirty="0">
                <a:solidFill>
                  <a:srgbClr val="031F37"/>
                </a:solidFill>
                <a:ea typeface="微软雅黑" panose="020B0503020204020204" pitchFamily="34" charset="-122"/>
                <a:cs typeface="+mn-ea"/>
              </a:rPr>
              <a:t>日实施。</a:t>
            </a:r>
          </a:p>
        </p:txBody>
      </p:sp>
      <p:sp>
        <p:nvSpPr>
          <p:cNvPr id="64" name="文本框 34"/>
          <p:cNvSpPr txBox="1"/>
          <p:nvPr/>
        </p:nvSpPr>
        <p:spPr>
          <a:xfrm>
            <a:off x="2523413" y="4676139"/>
            <a:ext cx="4237200"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031F37"/>
                </a:solidFill>
                <a:latin typeface="微软雅黑" panose="020B0503020204020204" pitchFamily="34" charset="-122"/>
                <a:ea typeface="微软雅黑" panose="020B0503020204020204" pitchFamily="34" charset="-122"/>
                <a:cs typeface="+mn-ea"/>
              </a:rPr>
              <a:t>根据</a:t>
            </a:r>
            <a:r>
              <a:rPr lang="en-US" altLang="zh-CN" sz="2000" b="1" dirty="0">
                <a:solidFill>
                  <a:srgbClr val="031F37"/>
                </a:solidFill>
                <a:latin typeface="微软雅黑" panose="020B0503020204020204" pitchFamily="34" charset="-122"/>
                <a:ea typeface="微软雅黑" panose="020B0503020204020204" pitchFamily="34" charset="-122"/>
                <a:cs typeface="+mn-ea"/>
              </a:rPr>
              <a:t>2009</a:t>
            </a:r>
            <a:r>
              <a:rPr lang="zh-CN" altLang="en-US" sz="2000" b="1" dirty="0">
                <a:solidFill>
                  <a:srgbClr val="031F37"/>
                </a:solidFill>
                <a:latin typeface="微软雅黑" panose="020B0503020204020204" pitchFamily="34" charset="-122"/>
                <a:ea typeface="微软雅黑" panose="020B0503020204020204" pitchFamily="34" charset="-122"/>
                <a:cs typeface="+mn-ea"/>
              </a:rPr>
              <a:t>年</a:t>
            </a:r>
            <a:r>
              <a:rPr lang="en-US" altLang="zh-CN" sz="2000" b="1" dirty="0">
                <a:solidFill>
                  <a:srgbClr val="031F37"/>
                </a:solidFill>
                <a:latin typeface="微软雅黑" panose="020B0503020204020204" pitchFamily="34" charset="-122"/>
                <a:ea typeface="微软雅黑" panose="020B0503020204020204" pitchFamily="34" charset="-122"/>
                <a:cs typeface="+mn-ea"/>
              </a:rPr>
              <a:t>8</a:t>
            </a:r>
            <a:r>
              <a:rPr lang="zh-CN" altLang="en-US" sz="2000" b="1" dirty="0">
                <a:solidFill>
                  <a:srgbClr val="031F37"/>
                </a:solidFill>
                <a:latin typeface="微软雅黑" panose="020B0503020204020204" pitchFamily="34" charset="-122"/>
                <a:ea typeface="微软雅黑" panose="020B0503020204020204" pitchFamily="34" charset="-122"/>
                <a:cs typeface="+mn-ea"/>
              </a:rPr>
              <a:t>月</a:t>
            </a:r>
            <a:r>
              <a:rPr lang="en-US" altLang="zh-CN" sz="2000" b="1" dirty="0">
                <a:solidFill>
                  <a:srgbClr val="031F37"/>
                </a:solidFill>
                <a:latin typeface="微软雅黑" panose="020B0503020204020204" pitchFamily="34" charset="-122"/>
                <a:ea typeface="微软雅黑" panose="020B0503020204020204" pitchFamily="34" charset="-122"/>
                <a:cs typeface="+mn-ea"/>
              </a:rPr>
              <a:t>27</a:t>
            </a:r>
            <a:r>
              <a:rPr lang="zh-CN" altLang="en-US" sz="2000" b="1" dirty="0">
                <a:solidFill>
                  <a:srgbClr val="031F37"/>
                </a:solidFill>
                <a:latin typeface="微软雅黑" panose="020B0503020204020204" pitchFamily="34" charset="-122"/>
                <a:ea typeface="微软雅黑" panose="020B0503020204020204" pitchFamily="34" charset="-122"/>
                <a:cs typeface="+mn-ea"/>
              </a:rPr>
              <a:t>日第十一届全国人民代表大会常务委员会第十次会议关于</a:t>
            </a:r>
            <a:r>
              <a:rPr lang="en-US" altLang="zh-CN" sz="2000" b="1" dirty="0">
                <a:solidFill>
                  <a:srgbClr val="031F37"/>
                </a:solidFill>
                <a:latin typeface="微软雅黑" panose="020B0503020204020204" pitchFamily="34" charset="-122"/>
                <a:ea typeface="微软雅黑" panose="020B0503020204020204" pitchFamily="34" charset="-122"/>
                <a:cs typeface="+mn-ea"/>
              </a:rPr>
              <a:t>《</a:t>
            </a:r>
            <a:r>
              <a:rPr lang="zh-CN" altLang="en-US" sz="2000" b="1" dirty="0">
                <a:solidFill>
                  <a:srgbClr val="031F37"/>
                </a:solidFill>
                <a:latin typeface="微软雅黑" panose="020B0503020204020204" pitchFamily="34" charset="-122"/>
                <a:ea typeface="微软雅黑" panose="020B0503020204020204" pitchFamily="34" charset="-122"/>
                <a:cs typeface="+mn-ea"/>
              </a:rPr>
              <a:t>关于修改部分法律的决定</a:t>
            </a:r>
            <a:r>
              <a:rPr lang="en-US" altLang="zh-CN" sz="2000" b="1" dirty="0">
                <a:solidFill>
                  <a:srgbClr val="031F37"/>
                </a:solidFill>
                <a:latin typeface="微软雅黑" panose="020B0503020204020204" pitchFamily="34" charset="-122"/>
                <a:ea typeface="微软雅黑" panose="020B0503020204020204" pitchFamily="34" charset="-122"/>
                <a:cs typeface="+mn-ea"/>
              </a:rPr>
              <a:t>》</a:t>
            </a:r>
            <a:r>
              <a:rPr lang="zh-CN" altLang="en-US" sz="2000" b="1" dirty="0">
                <a:solidFill>
                  <a:srgbClr val="031F37"/>
                </a:solidFill>
                <a:latin typeface="微软雅黑" panose="020B0503020204020204" pitchFamily="34" charset="-122"/>
                <a:ea typeface="微软雅黑" panose="020B0503020204020204" pitchFamily="34" charset="-122"/>
                <a:cs typeface="+mn-ea"/>
              </a:rPr>
              <a:t>第一次修正，</a:t>
            </a:r>
            <a:r>
              <a:rPr lang="en-US" altLang="zh-CN" sz="2000" b="1" dirty="0">
                <a:solidFill>
                  <a:srgbClr val="031F37"/>
                </a:solidFill>
                <a:latin typeface="微软雅黑" panose="020B0503020204020204" pitchFamily="34" charset="-122"/>
                <a:ea typeface="微软雅黑" panose="020B0503020204020204" pitchFamily="34" charset="-122"/>
                <a:cs typeface="+mn-ea"/>
              </a:rPr>
              <a:t>2009</a:t>
            </a:r>
            <a:r>
              <a:rPr lang="zh-CN" altLang="en-US" sz="2000" b="1" dirty="0">
                <a:solidFill>
                  <a:srgbClr val="031F37"/>
                </a:solidFill>
                <a:latin typeface="微软雅黑" panose="020B0503020204020204" pitchFamily="34" charset="-122"/>
                <a:ea typeface="微软雅黑" panose="020B0503020204020204" pitchFamily="34" charset="-122"/>
                <a:cs typeface="+mn-ea"/>
              </a:rPr>
              <a:t>年</a:t>
            </a:r>
            <a:r>
              <a:rPr lang="en-US" altLang="zh-CN" sz="2000" b="1" dirty="0">
                <a:solidFill>
                  <a:srgbClr val="031F37"/>
                </a:solidFill>
                <a:latin typeface="微软雅黑" panose="020B0503020204020204" pitchFamily="34" charset="-122"/>
                <a:ea typeface="微软雅黑" panose="020B0503020204020204" pitchFamily="34" charset="-122"/>
                <a:cs typeface="+mn-ea"/>
              </a:rPr>
              <a:t>8</a:t>
            </a:r>
            <a:r>
              <a:rPr lang="zh-CN" altLang="en-US" sz="2000" b="1" dirty="0">
                <a:solidFill>
                  <a:srgbClr val="031F37"/>
                </a:solidFill>
                <a:latin typeface="微软雅黑" panose="020B0503020204020204" pitchFamily="34" charset="-122"/>
                <a:ea typeface="微软雅黑" panose="020B0503020204020204" pitchFamily="34" charset="-122"/>
                <a:cs typeface="+mn-ea"/>
              </a:rPr>
              <a:t>月</a:t>
            </a:r>
            <a:r>
              <a:rPr lang="en-US" altLang="zh-CN" sz="2000" b="1" dirty="0">
                <a:solidFill>
                  <a:srgbClr val="031F37"/>
                </a:solidFill>
                <a:latin typeface="微软雅黑" panose="020B0503020204020204" pitchFamily="34" charset="-122"/>
                <a:ea typeface="微软雅黑" panose="020B0503020204020204" pitchFamily="34" charset="-122"/>
                <a:cs typeface="+mn-ea"/>
              </a:rPr>
              <a:t>27</a:t>
            </a:r>
            <a:r>
              <a:rPr lang="zh-CN" altLang="en-US" sz="2000" b="1" dirty="0">
                <a:solidFill>
                  <a:srgbClr val="031F37"/>
                </a:solidFill>
                <a:latin typeface="微软雅黑" panose="020B0503020204020204" pitchFamily="34" charset="-122"/>
                <a:ea typeface="微软雅黑" panose="020B0503020204020204" pitchFamily="34" charset="-122"/>
                <a:cs typeface="+mn-ea"/>
              </a:rPr>
              <a:t>日实施。</a:t>
            </a:r>
          </a:p>
        </p:txBody>
      </p:sp>
      <p:cxnSp>
        <p:nvCxnSpPr>
          <p:cNvPr id="41" name="直接箭头连接符 40"/>
          <p:cNvCxnSpPr/>
          <p:nvPr/>
        </p:nvCxnSpPr>
        <p:spPr>
          <a:xfrm flipV="1">
            <a:off x="1522710" y="1877597"/>
            <a:ext cx="0" cy="1128906"/>
          </a:xfrm>
          <a:prstGeom prst="straightConnector1">
            <a:avLst/>
          </a:prstGeom>
          <a:ln w="28575">
            <a:solidFill>
              <a:srgbClr val="031F3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2171392" y="4666878"/>
            <a:ext cx="0" cy="112890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568812" y="3197790"/>
            <a:ext cx="1205153" cy="1365824"/>
            <a:chOff x="4500937" y="3197790"/>
            <a:chExt cx="1205153" cy="1365824"/>
          </a:xfrm>
        </p:grpSpPr>
        <p:sp>
          <p:nvSpPr>
            <p:cNvPr id="37" name="Oval 8"/>
            <p:cNvSpPr>
              <a:spLocks noChangeArrowheads="1"/>
            </p:cNvSpPr>
            <p:nvPr/>
          </p:nvSpPr>
          <p:spPr bwMode="auto">
            <a:xfrm>
              <a:off x="4500937" y="3197790"/>
              <a:ext cx="1205153" cy="1219882"/>
            </a:xfrm>
            <a:prstGeom prst="ellipse">
              <a:avLst/>
            </a:prstGeom>
            <a:solidFill>
              <a:srgbClr val="FFC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31F37"/>
                </a:solidFill>
                <a:ea typeface="微软雅黑" panose="020B0503020204020204" pitchFamily="34" charset="-122"/>
              </a:endParaRPr>
            </a:p>
          </p:txBody>
        </p:sp>
        <p:sp>
          <p:nvSpPr>
            <p:cNvPr id="44" name="等腰三角形 43"/>
            <p:cNvSpPr/>
            <p:nvPr/>
          </p:nvSpPr>
          <p:spPr>
            <a:xfrm flipV="1">
              <a:off x="5045147" y="4462983"/>
              <a:ext cx="116732" cy="10063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grpSp>
      <p:grpSp>
        <p:nvGrpSpPr>
          <p:cNvPr id="2" name="组合 1"/>
          <p:cNvGrpSpPr/>
          <p:nvPr/>
        </p:nvGrpSpPr>
        <p:grpSpPr>
          <a:xfrm>
            <a:off x="870416" y="3037791"/>
            <a:ext cx="1205153" cy="1379881"/>
            <a:chOff x="1922513" y="3037791"/>
            <a:chExt cx="1205153" cy="1379881"/>
          </a:xfrm>
        </p:grpSpPr>
        <p:sp>
          <p:nvSpPr>
            <p:cNvPr id="23" name="Oval 8"/>
            <p:cNvSpPr>
              <a:spLocks noChangeArrowheads="1"/>
            </p:cNvSpPr>
            <p:nvPr/>
          </p:nvSpPr>
          <p:spPr bwMode="auto">
            <a:xfrm>
              <a:off x="1922513" y="3197790"/>
              <a:ext cx="1205153" cy="1219882"/>
            </a:xfrm>
            <a:prstGeom prst="ellipse">
              <a:avLst/>
            </a:prstGeom>
            <a:solidFill>
              <a:srgbClr val="031F37"/>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31F37"/>
                </a:solidFill>
                <a:ea typeface="微软雅黑" panose="020B0503020204020204" pitchFamily="34" charset="-122"/>
              </a:endParaRPr>
            </a:p>
          </p:txBody>
        </p:sp>
        <p:sp>
          <p:nvSpPr>
            <p:cNvPr id="43" name="等腰三角形 42"/>
            <p:cNvSpPr/>
            <p:nvPr/>
          </p:nvSpPr>
          <p:spPr>
            <a:xfrm>
              <a:off x="2466723" y="3037791"/>
              <a:ext cx="116732" cy="100631"/>
            </a:xfrm>
            <a:prstGeom prst="triangle">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grpSp>
      <p:sp>
        <p:nvSpPr>
          <p:cNvPr id="62" name="文本框 53"/>
          <p:cNvSpPr txBox="1"/>
          <p:nvPr/>
        </p:nvSpPr>
        <p:spPr>
          <a:xfrm>
            <a:off x="6854550" y="1804842"/>
            <a:ext cx="4835023"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031F37"/>
                </a:solidFill>
                <a:latin typeface="微软雅黑" panose="020B0503020204020204" pitchFamily="34" charset="-122"/>
                <a:ea typeface="微软雅黑" panose="020B0503020204020204" pitchFamily="34" charset="-122"/>
                <a:cs typeface="+mn-ea"/>
              </a:rPr>
              <a:t>根据</a:t>
            </a:r>
            <a:r>
              <a:rPr lang="en-US" altLang="zh-CN" sz="2000" b="1" dirty="0">
                <a:solidFill>
                  <a:srgbClr val="031F37"/>
                </a:solidFill>
                <a:latin typeface="微软雅黑" panose="020B0503020204020204" pitchFamily="34" charset="-122"/>
                <a:ea typeface="微软雅黑" panose="020B0503020204020204" pitchFamily="34" charset="-122"/>
                <a:cs typeface="+mn-ea"/>
              </a:rPr>
              <a:t>2014</a:t>
            </a:r>
            <a:r>
              <a:rPr lang="zh-CN" altLang="en-US" sz="2000" b="1" dirty="0">
                <a:solidFill>
                  <a:srgbClr val="031F37"/>
                </a:solidFill>
                <a:latin typeface="微软雅黑" panose="020B0503020204020204" pitchFamily="34" charset="-122"/>
                <a:ea typeface="微软雅黑" panose="020B0503020204020204" pitchFamily="34" charset="-122"/>
                <a:cs typeface="+mn-ea"/>
              </a:rPr>
              <a:t>年</a:t>
            </a:r>
            <a:r>
              <a:rPr lang="en-US" altLang="zh-CN" sz="2000" b="1" dirty="0">
                <a:solidFill>
                  <a:srgbClr val="031F37"/>
                </a:solidFill>
                <a:latin typeface="微软雅黑" panose="020B0503020204020204" pitchFamily="34" charset="-122"/>
                <a:ea typeface="微软雅黑" panose="020B0503020204020204" pitchFamily="34" charset="-122"/>
                <a:cs typeface="+mn-ea"/>
              </a:rPr>
              <a:t>8</a:t>
            </a:r>
            <a:r>
              <a:rPr lang="zh-CN" altLang="en-US" sz="2000" b="1" dirty="0">
                <a:solidFill>
                  <a:srgbClr val="031F37"/>
                </a:solidFill>
                <a:latin typeface="微软雅黑" panose="020B0503020204020204" pitchFamily="34" charset="-122"/>
                <a:ea typeface="微软雅黑" panose="020B0503020204020204" pitchFamily="34" charset="-122"/>
                <a:cs typeface="+mn-ea"/>
              </a:rPr>
              <a:t>月</a:t>
            </a:r>
            <a:r>
              <a:rPr lang="en-US" altLang="zh-CN" sz="2000" b="1" dirty="0">
                <a:solidFill>
                  <a:srgbClr val="031F37"/>
                </a:solidFill>
                <a:latin typeface="微软雅黑" panose="020B0503020204020204" pitchFamily="34" charset="-122"/>
                <a:ea typeface="微软雅黑" panose="020B0503020204020204" pitchFamily="34" charset="-122"/>
                <a:cs typeface="+mn-ea"/>
              </a:rPr>
              <a:t>31</a:t>
            </a:r>
            <a:r>
              <a:rPr lang="zh-CN" altLang="en-US" sz="2000" b="1" dirty="0">
                <a:solidFill>
                  <a:srgbClr val="031F37"/>
                </a:solidFill>
                <a:latin typeface="微软雅黑" panose="020B0503020204020204" pitchFamily="34" charset="-122"/>
                <a:ea typeface="微软雅黑" panose="020B0503020204020204" pitchFamily="34" charset="-122"/>
                <a:cs typeface="+mn-ea"/>
              </a:rPr>
              <a:t>日第十二届全国人民代表大会常务委员会第十次会议</a:t>
            </a:r>
            <a:r>
              <a:rPr lang="en-US" altLang="zh-CN" sz="2000" b="1" dirty="0">
                <a:solidFill>
                  <a:srgbClr val="031F37"/>
                </a:solidFill>
                <a:latin typeface="微软雅黑" panose="020B0503020204020204" pitchFamily="34" charset="-122"/>
                <a:ea typeface="微软雅黑" panose="020B0503020204020204" pitchFamily="34" charset="-122"/>
                <a:cs typeface="+mn-ea"/>
              </a:rPr>
              <a:t>《</a:t>
            </a:r>
            <a:r>
              <a:rPr lang="zh-CN" altLang="en-US" sz="2000" b="1" dirty="0">
                <a:solidFill>
                  <a:srgbClr val="031F37"/>
                </a:solidFill>
                <a:latin typeface="微软雅黑" panose="020B0503020204020204" pitchFamily="34" charset="-122"/>
                <a:ea typeface="微软雅黑" panose="020B0503020204020204" pitchFamily="34" charset="-122"/>
                <a:cs typeface="+mn-ea"/>
              </a:rPr>
              <a:t>关于修改</a:t>
            </a:r>
            <a:r>
              <a:rPr lang="en-US" altLang="zh-CN" sz="2000" b="1" dirty="0">
                <a:solidFill>
                  <a:srgbClr val="031F37"/>
                </a:solidFill>
                <a:latin typeface="微软雅黑" panose="020B0503020204020204" pitchFamily="34" charset="-122"/>
                <a:ea typeface="微软雅黑" panose="020B0503020204020204" pitchFamily="34" charset="-122"/>
                <a:cs typeface="+mn-ea"/>
              </a:rPr>
              <a:t>《</a:t>
            </a:r>
            <a:r>
              <a:rPr lang="zh-CN" altLang="en-US" sz="2000" b="1" dirty="0">
                <a:solidFill>
                  <a:srgbClr val="031F37"/>
                </a:solidFill>
                <a:latin typeface="微软雅黑" panose="020B0503020204020204" pitchFamily="34" charset="-122"/>
                <a:ea typeface="微软雅黑" panose="020B0503020204020204" pitchFamily="34" charset="-122"/>
                <a:cs typeface="+mn-ea"/>
              </a:rPr>
              <a:t>中华人民共和国安全生产法</a:t>
            </a:r>
            <a:r>
              <a:rPr lang="en-US" altLang="zh-CN" sz="2000" b="1" dirty="0">
                <a:solidFill>
                  <a:srgbClr val="031F37"/>
                </a:solidFill>
                <a:latin typeface="微软雅黑" panose="020B0503020204020204" pitchFamily="34" charset="-122"/>
                <a:ea typeface="微软雅黑" panose="020B0503020204020204" pitchFamily="34" charset="-122"/>
                <a:cs typeface="+mn-ea"/>
              </a:rPr>
              <a:t>》</a:t>
            </a:r>
            <a:r>
              <a:rPr lang="zh-CN" altLang="en-US" sz="2000" b="1" dirty="0">
                <a:solidFill>
                  <a:srgbClr val="031F37"/>
                </a:solidFill>
                <a:latin typeface="微软雅黑" panose="020B0503020204020204" pitchFamily="34" charset="-122"/>
                <a:ea typeface="微软雅黑" panose="020B0503020204020204" pitchFamily="34" charset="-122"/>
                <a:cs typeface="+mn-ea"/>
              </a:rPr>
              <a:t>的决定</a:t>
            </a:r>
            <a:r>
              <a:rPr lang="en-US" altLang="zh-CN" sz="2000" b="1" dirty="0">
                <a:solidFill>
                  <a:srgbClr val="031F37"/>
                </a:solidFill>
                <a:latin typeface="微软雅黑" panose="020B0503020204020204" pitchFamily="34" charset="-122"/>
                <a:ea typeface="微软雅黑" panose="020B0503020204020204" pitchFamily="34" charset="-122"/>
                <a:cs typeface="+mn-ea"/>
              </a:rPr>
              <a:t>》</a:t>
            </a:r>
            <a:r>
              <a:rPr lang="zh-CN" altLang="en-US" sz="2000" b="1" dirty="0">
                <a:solidFill>
                  <a:srgbClr val="031F37"/>
                </a:solidFill>
                <a:latin typeface="微软雅黑" panose="020B0503020204020204" pitchFamily="34" charset="-122"/>
                <a:ea typeface="微软雅黑" panose="020B0503020204020204" pitchFamily="34" charset="-122"/>
                <a:cs typeface="+mn-ea"/>
              </a:rPr>
              <a:t>第二次修正，</a:t>
            </a:r>
            <a:r>
              <a:rPr lang="en-US" altLang="zh-CN" sz="2000" b="1" dirty="0">
                <a:solidFill>
                  <a:srgbClr val="031F37"/>
                </a:solidFill>
                <a:latin typeface="微软雅黑" panose="020B0503020204020204" pitchFamily="34" charset="-122"/>
                <a:ea typeface="微软雅黑" panose="020B0503020204020204" pitchFamily="34" charset="-122"/>
                <a:cs typeface="+mn-ea"/>
              </a:rPr>
              <a:t>2014</a:t>
            </a:r>
            <a:r>
              <a:rPr lang="zh-CN" altLang="en-US" sz="2000" b="1" dirty="0">
                <a:solidFill>
                  <a:srgbClr val="031F37"/>
                </a:solidFill>
                <a:latin typeface="微软雅黑" panose="020B0503020204020204" pitchFamily="34" charset="-122"/>
                <a:ea typeface="微软雅黑" panose="020B0503020204020204" pitchFamily="34" charset="-122"/>
                <a:cs typeface="+mn-ea"/>
              </a:rPr>
              <a:t>年</a:t>
            </a:r>
            <a:r>
              <a:rPr lang="en-US" altLang="zh-CN" sz="2000" b="1" dirty="0">
                <a:solidFill>
                  <a:srgbClr val="031F37"/>
                </a:solidFill>
                <a:latin typeface="微软雅黑" panose="020B0503020204020204" pitchFamily="34" charset="-122"/>
                <a:ea typeface="微软雅黑" panose="020B0503020204020204" pitchFamily="34" charset="-122"/>
                <a:cs typeface="+mn-ea"/>
              </a:rPr>
              <a:t>12</a:t>
            </a:r>
            <a:r>
              <a:rPr lang="zh-CN" altLang="en-US" sz="2000" b="1" dirty="0">
                <a:solidFill>
                  <a:srgbClr val="031F37"/>
                </a:solidFill>
                <a:latin typeface="微软雅黑" panose="020B0503020204020204" pitchFamily="34" charset="-122"/>
                <a:ea typeface="微软雅黑" panose="020B0503020204020204" pitchFamily="34" charset="-122"/>
                <a:cs typeface="+mn-ea"/>
              </a:rPr>
              <a:t>月</a:t>
            </a:r>
            <a:r>
              <a:rPr lang="en-US" altLang="zh-CN" sz="2000" b="1" dirty="0">
                <a:solidFill>
                  <a:srgbClr val="031F37"/>
                </a:solidFill>
                <a:latin typeface="微软雅黑" panose="020B0503020204020204" pitchFamily="34" charset="-122"/>
                <a:ea typeface="微软雅黑" panose="020B0503020204020204" pitchFamily="34" charset="-122"/>
                <a:cs typeface="+mn-ea"/>
              </a:rPr>
              <a:t>1</a:t>
            </a:r>
            <a:r>
              <a:rPr lang="zh-CN" altLang="en-US" sz="2000" b="1" dirty="0">
                <a:solidFill>
                  <a:srgbClr val="031F37"/>
                </a:solidFill>
                <a:latin typeface="微软雅黑" panose="020B0503020204020204" pitchFamily="34" charset="-122"/>
                <a:ea typeface="微软雅黑" panose="020B0503020204020204" pitchFamily="34" charset="-122"/>
                <a:cs typeface="+mn-ea"/>
              </a:rPr>
              <a:t>日实施。</a:t>
            </a:r>
          </a:p>
        </p:txBody>
      </p:sp>
      <p:sp>
        <p:nvSpPr>
          <p:cNvPr id="60" name="文本框 56"/>
          <p:cNvSpPr txBox="1"/>
          <p:nvPr/>
        </p:nvSpPr>
        <p:spPr>
          <a:xfrm>
            <a:off x="7261901" y="4652225"/>
            <a:ext cx="4288415" cy="16312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rgbClr val="031F37"/>
                </a:solidFill>
                <a:latin typeface="微软雅黑" panose="020B0503020204020204" pitchFamily="34" charset="-122"/>
                <a:ea typeface="微软雅黑" panose="020B0503020204020204" pitchFamily="34" charset="-122"/>
                <a:cs typeface="+mn-ea"/>
              </a:rPr>
              <a:t>2021</a:t>
            </a:r>
            <a:r>
              <a:rPr lang="zh-CN" altLang="en-US" sz="2000" b="1" dirty="0">
                <a:solidFill>
                  <a:srgbClr val="031F37"/>
                </a:solidFill>
                <a:latin typeface="微软雅黑" panose="020B0503020204020204" pitchFamily="34" charset="-122"/>
                <a:ea typeface="微软雅黑" panose="020B0503020204020204" pitchFamily="34" charset="-122"/>
                <a:cs typeface="+mn-ea"/>
              </a:rPr>
              <a:t>年</a:t>
            </a:r>
            <a:r>
              <a:rPr lang="en-US" altLang="zh-CN" sz="2000" b="1" dirty="0">
                <a:solidFill>
                  <a:srgbClr val="031F37"/>
                </a:solidFill>
                <a:latin typeface="微软雅黑" panose="020B0503020204020204" pitchFamily="34" charset="-122"/>
                <a:ea typeface="微软雅黑" panose="020B0503020204020204" pitchFamily="34" charset="-122"/>
                <a:cs typeface="+mn-ea"/>
              </a:rPr>
              <a:t>6</a:t>
            </a:r>
            <a:r>
              <a:rPr lang="zh-CN" altLang="en-US" sz="2000" b="1" dirty="0">
                <a:solidFill>
                  <a:srgbClr val="031F37"/>
                </a:solidFill>
                <a:latin typeface="微软雅黑" panose="020B0503020204020204" pitchFamily="34" charset="-122"/>
                <a:ea typeface="微软雅黑" panose="020B0503020204020204" pitchFamily="34" charset="-122"/>
                <a:cs typeface="+mn-ea"/>
              </a:rPr>
              <a:t>月</a:t>
            </a:r>
            <a:r>
              <a:rPr lang="en-US" altLang="zh-CN" sz="2000" b="1" dirty="0">
                <a:solidFill>
                  <a:srgbClr val="031F37"/>
                </a:solidFill>
                <a:latin typeface="微软雅黑" panose="020B0503020204020204" pitchFamily="34" charset="-122"/>
                <a:ea typeface="微软雅黑" panose="020B0503020204020204" pitchFamily="34" charset="-122"/>
                <a:cs typeface="+mn-ea"/>
              </a:rPr>
              <a:t>10</a:t>
            </a:r>
            <a:r>
              <a:rPr lang="zh-CN" altLang="en-US" sz="2000" b="1" dirty="0">
                <a:solidFill>
                  <a:srgbClr val="031F37"/>
                </a:solidFill>
                <a:latin typeface="微软雅黑" panose="020B0503020204020204" pitchFamily="34" charset="-122"/>
                <a:ea typeface="微软雅黑" panose="020B0503020204020204" pitchFamily="34" charset="-122"/>
                <a:cs typeface="+mn-ea"/>
              </a:rPr>
              <a:t>日第十三届全国人民代表大会常务委员会第二十九次会议通过全国人民代表大会常务委员会关于修改</a:t>
            </a:r>
            <a:r>
              <a:rPr lang="en-US" altLang="zh-CN" sz="2000" b="1" dirty="0">
                <a:solidFill>
                  <a:srgbClr val="031F37"/>
                </a:solidFill>
                <a:latin typeface="微软雅黑" panose="020B0503020204020204" pitchFamily="34" charset="-122"/>
                <a:ea typeface="微软雅黑" panose="020B0503020204020204" pitchFamily="34" charset="-122"/>
                <a:cs typeface="+mn-ea"/>
              </a:rPr>
              <a:t>《</a:t>
            </a:r>
            <a:r>
              <a:rPr lang="zh-CN" altLang="en-US" sz="2000" b="1" dirty="0">
                <a:solidFill>
                  <a:srgbClr val="031F37"/>
                </a:solidFill>
                <a:latin typeface="微软雅黑" panose="020B0503020204020204" pitchFamily="34" charset="-122"/>
                <a:ea typeface="微软雅黑" panose="020B0503020204020204" pitchFamily="34" charset="-122"/>
                <a:cs typeface="+mn-ea"/>
              </a:rPr>
              <a:t>中华人民共和国安全生产法</a:t>
            </a:r>
            <a:r>
              <a:rPr lang="en-US" altLang="zh-CN" sz="2000" b="1" dirty="0">
                <a:solidFill>
                  <a:srgbClr val="031F37"/>
                </a:solidFill>
                <a:latin typeface="微软雅黑" panose="020B0503020204020204" pitchFamily="34" charset="-122"/>
                <a:ea typeface="微软雅黑" panose="020B0503020204020204" pitchFamily="34" charset="-122"/>
                <a:cs typeface="+mn-ea"/>
              </a:rPr>
              <a:t>》</a:t>
            </a:r>
            <a:r>
              <a:rPr lang="zh-CN" altLang="en-US" sz="2000" b="1" dirty="0">
                <a:solidFill>
                  <a:srgbClr val="031F37"/>
                </a:solidFill>
                <a:latin typeface="微软雅黑" panose="020B0503020204020204" pitchFamily="34" charset="-122"/>
                <a:ea typeface="微软雅黑" panose="020B0503020204020204" pitchFamily="34" charset="-122"/>
                <a:cs typeface="+mn-ea"/>
              </a:rPr>
              <a:t>的决定，自</a:t>
            </a:r>
            <a:r>
              <a:rPr lang="en-US" altLang="zh-CN" sz="2000" b="1" dirty="0">
                <a:solidFill>
                  <a:srgbClr val="031F37"/>
                </a:solidFill>
                <a:latin typeface="微软雅黑" panose="020B0503020204020204" pitchFamily="34" charset="-122"/>
                <a:ea typeface="微软雅黑" panose="020B0503020204020204" pitchFamily="34" charset="-122"/>
                <a:cs typeface="+mn-ea"/>
              </a:rPr>
              <a:t>2021</a:t>
            </a:r>
            <a:r>
              <a:rPr lang="zh-CN" altLang="en-US" sz="2000" b="1" dirty="0">
                <a:solidFill>
                  <a:srgbClr val="031F37"/>
                </a:solidFill>
                <a:latin typeface="微软雅黑" panose="020B0503020204020204" pitchFamily="34" charset="-122"/>
                <a:ea typeface="微软雅黑" panose="020B0503020204020204" pitchFamily="34" charset="-122"/>
                <a:cs typeface="+mn-ea"/>
              </a:rPr>
              <a:t>年</a:t>
            </a:r>
            <a:r>
              <a:rPr lang="en-US" altLang="zh-CN" sz="2000" b="1" dirty="0">
                <a:solidFill>
                  <a:srgbClr val="031F37"/>
                </a:solidFill>
                <a:latin typeface="微软雅黑" panose="020B0503020204020204" pitchFamily="34" charset="-122"/>
                <a:ea typeface="微软雅黑" panose="020B0503020204020204" pitchFamily="34" charset="-122"/>
                <a:cs typeface="+mn-ea"/>
              </a:rPr>
              <a:t>9</a:t>
            </a:r>
            <a:r>
              <a:rPr lang="zh-CN" altLang="en-US" sz="2000" b="1" dirty="0">
                <a:solidFill>
                  <a:srgbClr val="031F37"/>
                </a:solidFill>
                <a:latin typeface="微软雅黑" panose="020B0503020204020204" pitchFamily="34" charset="-122"/>
                <a:ea typeface="微软雅黑" panose="020B0503020204020204" pitchFamily="34" charset="-122"/>
                <a:cs typeface="+mn-ea"/>
              </a:rPr>
              <a:t>月</a:t>
            </a:r>
            <a:r>
              <a:rPr lang="en-US" altLang="zh-CN" sz="2000" b="1" dirty="0">
                <a:solidFill>
                  <a:srgbClr val="031F37"/>
                </a:solidFill>
                <a:latin typeface="微软雅黑" panose="020B0503020204020204" pitchFamily="34" charset="-122"/>
                <a:ea typeface="微软雅黑" panose="020B0503020204020204" pitchFamily="34" charset="-122"/>
                <a:cs typeface="+mn-ea"/>
              </a:rPr>
              <a:t>1</a:t>
            </a:r>
            <a:r>
              <a:rPr lang="zh-CN" altLang="en-US" sz="2000" b="1" dirty="0">
                <a:solidFill>
                  <a:srgbClr val="031F37"/>
                </a:solidFill>
                <a:latin typeface="微软雅黑" panose="020B0503020204020204" pitchFamily="34" charset="-122"/>
                <a:ea typeface="微软雅黑" panose="020B0503020204020204" pitchFamily="34" charset="-122"/>
                <a:cs typeface="+mn-ea"/>
              </a:rPr>
              <a:t>日起施行。</a:t>
            </a:r>
          </a:p>
        </p:txBody>
      </p:sp>
      <p:cxnSp>
        <p:nvCxnSpPr>
          <p:cNvPr id="51" name="直接箭头连接符 50"/>
          <p:cNvCxnSpPr/>
          <p:nvPr/>
        </p:nvCxnSpPr>
        <p:spPr>
          <a:xfrm flipV="1">
            <a:off x="6521093" y="1877597"/>
            <a:ext cx="0" cy="1128906"/>
          </a:xfrm>
          <a:prstGeom prst="straightConnector1">
            <a:avLst/>
          </a:prstGeom>
          <a:ln w="28575">
            <a:solidFill>
              <a:srgbClr val="031F37"/>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487185" y="3749365"/>
            <a:ext cx="1464063" cy="0"/>
          </a:xfrm>
          <a:prstGeom prst="line">
            <a:avLst/>
          </a:prstGeom>
          <a:ln>
            <a:solidFill>
              <a:srgbClr val="031F37"/>
            </a:solidFill>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6953475" y="4773405"/>
            <a:ext cx="0" cy="112890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8980199" y="3219423"/>
            <a:ext cx="1205153" cy="1365824"/>
            <a:chOff x="9629531" y="3197790"/>
            <a:chExt cx="1205153" cy="1365824"/>
          </a:xfrm>
        </p:grpSpPr>
        <p:sp>
          <p:nvSpPr>
            <p:cNvPr id="48" name="Oval 8"/>
            <p:cNvSpPr>
              <a:spLocks noChangeArrowheads="1"/>
            </p:cNvSpPr>
            <p:nvPr/>
          </p:nvSpPr>
          <p:spPr bwMode="auto">
            <a:xfrm>
              <a:off x="9629531" y="3197790"/>
              <a:ext cx="1205153" cy="1219882"/>
            </a:xfrm>
            <a:prstGeom prst="ellipse">
              <a:avLst/>
            </a:prstGeom>
            <a:solidFill>
              <a:srgbClr val="FFC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31F37"/>
                </a:solidFill>
                <a:ea typeface="微软雅黑" panose="020B0503020204020204" pitchFamily="34" charset="-122"/>
              </a:endParaRPr>
            </a:p>
          </p:txBody>
        </p:sp>
        <p:sp>
          <p:nvSpPr>
            <p:cNvPr id="54" name="等腰三角形 53"/>
            <p:cNvSpPr/>
            <p:nvPr/>
          </p:nvSpPr>
          <p:spPr>
            <a:xfrm flipV="1">
              <a:off x="10173741" y="4462983"/>
              <a:ext cx="116732" cy="10063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grpSp>
      <p:grpSp>
        <p:nvGrpSpPr>
          <p:cNvPr id="5" name="组合 4"/>
          <p:cNvGrpSpPr/>
          <p:nvPr/>
        </p:nvGrpSpPr>
        <p:grpSpPr>
          <a:xfrm>
            <a:off x="6281803" y="3059424"/>
            <a:ext cx="1205153" cy="1379881"/>
            <a:chOff x="7051107" y="3037791"/>
            <a:chExt cx="1205153" cy="1379881"/>
          </a:xfrm>
        </p:grpSpPr>
        <p:sp>
          <p:nvSpPr>
            <p:cNvPr id="47" name="Oval 8"/>
            <p:cNvSpPr>
              <a:spLocks noChangeArrowheads="1"/>
            </p:cNvSpPr>
            <p:nvPr/>
          </p:nvSpPr>
          <p:spPr bwMode="auto">
            <a:xfrm>
              <a:off x="7051107" y="3197790"/>
              <a:ext cx="1205153" cy="1219882"/>
            </a:xfrm>
            <a:prstGeom prst="ellipse">
              <a:avLst/>
            </a:prstGeom>
            <a:solidFill>
              <a:srgbClr val="031F37"/>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31F37"/>
                </a:solidFill>
                <a:ea typeface="微软雅黑" panose="020B0503020204020204" pitchFamily="34" charset="-122"/>
              </a:endParaRPr>
            </a:p>
          </p:txBody>
        </p:sp>
        <p:sp>
          <p:nvSpPr>
            <p:cNvPr id="53" name="等腰三角形 52"/>
            <p:cNvSpPr/>
            <p:nvPr/>
          </p:nvSpPr>
          <p:spPr>
            <a:xfrm>
              <a:off x="7595317" y="3037791"/>
              <a:ext cx="116732" cy="100631"/>
            </a:xfrm>
            <a:prstGeom prst="triangle">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grpSp>
      <p:cxnSp>
        <p:nvCxnSpPr>
          <p:cNvPr id="57" name="直接连接符 56"/>
          <p:cNvCxnSpPr/>
          <p:nvPr/>
        </p:nvCxnSpPr>
        <p:spPr>
          <a:xfrm>
            <a:off x="2092198" y="3749365"/>
            <a:ext cx="1464063" cy="0"/>
          </a:xfrm>
          <a:prstGeom prst="line">
            <a:avLst/>
          </a:prstGeom>
          <a:ln>
            <a:solidFill>
              <a:srgbClr val="031F37"/>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A296B94D-DDA5-48A2-9FBF-BAE911A872A2}"/>
              </a:ext>
            </a:extLst>
          </p:cNvPr>
          <p:cNvSpPr txBox="1"/>
          <p:nvPr/>
        </p:nvSpPr>
        <p:spPr>
          <a:xfrm>
            <a:off x="1155591" y="3570576"/>
            <a:ext cx="697083"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56A0EEC4-9106-46B8-8076-DD7AC74433A5}"/>
              </a:ext>
            </a:extLst>
          </p:cNvPr>
          <p:cNvSpPr txBox="1"/>
          <p:nvPr/>
        </p:nvSpPr>
        <p:spPr>
          <a:xfrm>
            <a:off x="3842723" y="3544422"/>
            <a:ext cx="677326"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02</a:t>
            </a:r>
            <a:endParaRPr lang="zh-CN" altLang="en-US" sz="2800" b="1" dirty="0">
              <a:latin typeface="微软雅黑" panose="020B0503020204020204" pitchFamily="34" charset="-122"/>
              <a:ea typeface="微软雅黑" panose="020B0503020204020204" pitchFamily="34" charset="-122"/>
            </a:endParaRPr>
          </a:p>
        </p:txBody>
      </p:sp>
      <p:sp>
        <p:nvSpPr>
          <p:cNvPr id="68" name="文本框 67">
            <a:extLst>
              <a:ext uri="{FF2B5EF4-FFF2-40B4-BE49-F238E27FC236}">
                <a16:creationId xmlns:a16="http://schemas.microsoft.com/office/drawing/2014/main" id="{F7E67249-45DE-4A77-ADE7-3A0AF18E1A25}"/>
              </a:ext>
            </a:extLst>
          </p:cNvPr>
          <p:cNvSpPr txBox="1"/>
          <p:nvPr/>
        </p:nvSpPr>
        <p:spPr>
          <a:xfrm>
            <a:off x="6582593" y="3567754"/>
            <a:ext cx="697083"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9" name="文本框 68">
            <a:extLst>
              <a:ext uri="{FF2B5EF4-FFF2-40B4-BE49-F238E27FC236}">
                <a16:creationId xmlns:a16="http://schemas.microsoft.com/office/drawing/2014/main" id="{192F304E-CAC3-4A45-9D75-5CEE12B59CB6}"/>
              </a:ext>
            </a:extLst>
          </p:cNvPr>
          <p:cNvSpPr txBox="1"/>
          <p:nvPr/>
        </p:nvSpPr>
        <p:spPr>
          <a:xfrm>
            <a:off x="9244112" y="3567754"/>
            <a:ext cx="677326"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04</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p:cNvSpPr/>
          <p:nvPr/>
        </p:nvSpPr>
        <p:spPr>
          <a:xfrm flipH="1" flipV="1">
            <a:off x="-1" y="0"/>
            <a:ext cx="5835316" cy="6858000"/>
          </a:xfrm>
          <a:custGeom>
            <a:avLst/>
            <a:gdLst>
              <a:gd name="connsiteX0" fmla="*/ 1390188 w 5309163"/>
              <a:gd name="connsiteY0" fmla="*/ 0 h 6858000"/>
              <a:gd name="connsiteX1" fmla="*/ 5309163 w 5309163"/>
              <a:gd name="connsiteY1" fmla="*/ 0 h 6858000"/>
              <a:gd name="connsiteX2" fmla="*/ 5309163 w 5309163"/>
              <a:gd name="connsiteY2" fmla="*/ 6858000 h 6858000"/>
              <a:gd name="connsiteX3" fmla="*/ 0 w 5309163"/>
              <a:gd name="connsiteY3" fmla="*/ 6858000 h 6858000"/>
              <a:gd name="connsiteX4" fmla="*/ 1390188 w 530916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163" h="6858000">
                <a:moveTo>
                  <a:pt x="1390188" y="0"/>
                </a:moveTo>
                <a:lnTo>
                  <a:pt x="5309163" y="0"/>
                </a:lnTo>
                <a:lnTo>
                  <a:pt x="5309163" y="6858000"/>
                </a:lnTo>
                <a:lnTo>
                  <a:pt x="0" y="6858000"/>
                </a:lnTo>
                <a:lnTo>
                  <a:pt x="1390188" y="0"/>
                </a:lnTo>
                <a:close/>
              </a:path>
            </a:pathLst>
          </a:cu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文本框 9"/>
          <p:cNvSpPr txBox="1"/>
          <p:nvPr/>
        </p:nvSpPr>
        <p:spPr>
          <a:xfrm>
            <a:off x="6010928" y="2298056"/>
            <a:ext cx="6473467"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a:solidFill>
                  <a:srgbClr val="031F37"/>
                </a:solidFill>
                <a:ea typeface="微软雅黑" panose="020B0503020204020204" pitchFamily="34" charset="-122"/>
                <a:cs typeface="Arial" panose="020B0604020202020204" pitchFamily="34" charset="0"/>
              </a:rPr>
              <a:t>新</a:t>
            </a:r>
            <a:r>
              <a:rPr lang="en-US" altLang="zh-CN" sz="4800" b="1" dirty="0">
                <a:solidFill>
                  <a:srgbClr val="031F37"/>
                </a:solidFill>
                <a:ea typeface="微软雅黑" panose="020B0503020204020204" pitchFamily="34" charset="-122"/>
                <a:cs typeface="Arial" panose="020B0604020202020204" pitchFamily="34" charset="0"/>
              </a:rPr>
              <a:t>《</a:t>
            </a:r>
            <a:r>
              <a:rPr lang="zh-CN" altLang="en-US" sz="4800" b="1" dirty="0">
                <a:solidFill>
                  <a:srgbClr val="031F37"/>
                </a:solidFill>
                <a:ea typeface="微软雅黑" panose="020B0503020204020204" pitchFamily="34" charset="-122"/>
                <a:cs typeface="Arial" panose="020B0604020202020204" pitchFamily="34" charset="0"/>
              </a:rPr>
              <a:t>安全生产法</a:t>
            </a:r>
            <a:r>
              <a:rPr lang="en-US" altLang="zh-CN" sz="4800" b="1" dirty="0">
                <a:solidFill>
                  <a:srgbClr val="031F37"/>
                </a:solidFill>
                <a:ea typeface="微软雅黑" panose="020B0503020204020204" pitchFamily="34" charset="-122"/>
                <a:cs typeface="Arial" panose="020B0604020202020204" pitchFamily="34" charset="0"/>
              </a:rPr>
              <a:t>》</a:t>
            </a:r>
          </a:p>
          <a:p>
            <a:pPr algn="ctr"/>
            <a:r>
              <a:rPr lang="zh-CN" altLang="en-US" sz="4800" b="1" dirty="0">
                <a:solidFill>
                  <a:srgbClr val="031F37"/>
                </a:solidFill>
                <a:ea typeface="微软雅黑" panose="020B0503020204020204" pitchFamily="34" charset="-122"/>
                <a:cs typeface="Arial" panose="020B0604020202020204" pitchFamily="34" charset="0"/>
              </a:rPr>
              <a:t>概览</a:t>
            </a:r>
          </a:p>
        </p:txBody>
      </p:sp>
      <p:cxnSp>
        <p:nvCxnSpPr>
          <p:cNvPr id="34" name="直接连接符 33"/>
          <p:cNvCxnSpPr/>
          <p:nvPr/>
        </p:nvCxnSpPr>
        <p:spPr>
          <a:xfrm>
            <a:off x="6776767" y="4142219"/>
            <a:ext cx="4106603" cy="0"/>
          </a:xfrm>
          <a:prstGeom prst="line">
            <a:avLst/>
          </a:prstGeom>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018698" y="2602094"/>
            <a:ext cx="2335386" cy="1540125"/>
            <a:chOff x="5933618" y="1627849"/>
            <a:chExt cx="3951926" cy="2606191"/>
          </a:xfrm>
        </p:grpSpPr>
        <p:sp>
          <p:nvSpPr>
            <p:cNvPr id="11" name="等腰三角形 10"/>
            <p:cNvSpPr/>
            <p:nvPr/>
          </p:nvSpPr>
          <p:spPr>
            <a:xfrm rot="19622149">
              <a:off x="6576686" y="2607155"/>
              <a:ext cx="3117167" cy="1626885"/>
            </a:xfrm>
            <a:prstGeom prst="triangle">
              <a:avLst>
                <a:gd name="adj" fmla="val 50438"/>
              </a:avLst>
            </a:prstGeom>
            <a:solidFill>
              <a:srgbClr val="D6AD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solidFill>
                  <a:srgbClr val="031F37"/>
                </a:solidFill>
                <a:latin typeface="微软雅黑" panose="020B0503020204020204" pitchFamily="34" charset="-122"/>
                <a:ea typeface="微软雅黑" panose="020B0503020204020204" pitchFamily="34" charset="-122"/>
              </a:endParaRPr>
            </a:p>
          </p:txBody>
        </p:sp>
        <p:sp>
          <p:nvSpPr>
            <p:cNvPr id="13" name="任意多边形: 形状 12"/>
            <p:cNvSpPr/>
            <p:nvPr/>
          </p:nvSpPr>
          <p:spPr>
            <a:xfrm>
              <a:off x="5933618" y="1627849"/>
              <a:ext cx="3951926" cy="1627188"/>
            </a:xfrm>
            <a:custGeom>
              <a:avLst/>
              <a:gdLst>
                <a:gd name="connsiteX0" fmla="*/ 750491 w 7927058"/>
                <a:gd name="connsiteY0" fmla="*/ 0 h 1500982"/>
                <a:gd name="connsiteX1" fmla="*/ 2547079 w 7927058"/>
                <a:gd name="connsiteY1" fmla="*/ 0 h 1500982"/>
                <a:gd name="connsiteX2" fmla="*/ 6130470 w 7927058"/>
                <a:gd name="connsiteY2" fmla="*/ 0 h 1500982"/>
                <a:gd name="connsiteX3" fmla="*/ 7927058 w 7927058"/>
                <a:gd name="connsiteY3" fmla="*/ 0 h 1500982"/>
                <a:gd name="connsiteX4" fmla="*/ 7927058 w 7927058"/>
                <a:gd name="connsiteY4" fmla="*/ 1500982 h 1500982"/>
                <a:gd name="connsiteX5" fmla="*/ 6130470 w 7927058"/>
                <a:gd name="connsiteY5" fmla="*/ 1500982 h 1500982"/>
                <a:gd name="connsiteX6" fmla="*/ 6130470 w 7927058"/>
                <a:gd name="connsiteY6" fmla="*/ 1500982 h 1500982"/>
                <a:gd name="connsiteX7" fmla="*/ 750491 w 7927058"/>
                <a:gd name="connsiteY7" fmla="*/ 1500981 h 1500982"/>
                <a:gd name="connsiteX8" fmla="*/ 3875 w 7927058"/>
                <a:gd name="connsiteY8" fmla="*/ 827223 h 1500982"/>
                <a:gd name="connsiteX9" fmla="*/ 0 w 7927058"/>
                <a:gd name="connsiteY9" fmla="*/ 750491 h 1500982"/>
                <a:gd name="connsiteX10" fmla="*/ 3875 w 7927058"/>
                <a:gd name="connsiteY10" fmla="*/ 673758 h 1500982"/>
                <a:gd name="connsiteX11" fmla="*/ 750491 w 7927058"/>
                <a:gd name="connsiteY11" fmla="*/ 0 h 150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7058" h="1500982">
                  <a:moveTo>
                    <a:pt x="750491" y="0"/>
                  </a:moveTo>
                  <a:lnTo>
                    <a:pt x="2547079" y="0"/>
                  </a:lnTo>
                  <a:lnTo>
                    <a:pt x="6130470" y="0"/>
                  </a:lnTo>
                  <a:lnTo>
                    <a:pt x="7927058" y="0"/>
                  </a:lnTo>
                  <a:lnTo>
                    <a:pt x="7927058" y="1500982"/>
                  </a:lnTo>
                  <a:lnTo>
                    <a:pt x="6130470" y="1500982"/>
                  </a:lnTo>
                  <a:lnTo>
                    <a:pt x="6130470" y="1500982"/>
                  </a:lnTo>
                  <a:lnTo>
                    <a:pt x="750491" y="1500981"/>
                  </a:lnTo>
                  <a:cubicBezTo>
                    <a:pt x="361911" y="1500981"/>
                    <a:pt x="42307" y="1205663"/>
                    <a:pt x="3875" y="827223"/>
                  </a:cubicBezTo>
                  <a:lnTo>
                    <a:pt x="0" y="750491"/>
                  </a:lnTo>
                  <a:lnTo>
                    <a:pt x="3875" y="673758"/>
                  </a:lnTo>
                  <a:cubicBezTo>
                    <a:pt x="42307" y="295318"/>
                    <a:pt x="361911" y="0"/>
                    <a:pt x="750491" y="0"/>
                  </a:cubicBezTo>
                  <a:close/>
                </a:path>
              </a:pathLst>
            </a:custGeom>
            <a:solidFill>
              <a:srgbClr val="FFCC00"/>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solidFill>
                    <a:srgbClr val="031F37"/>
                  </a:solidFill>
                  <a:latin typeface="微软雅黑" panose="020B0503020204020204" pitchFamily="34" charset="-122"/>
                  <a:ea typeface="微软雅黑" panose="020B0503020204020204" pitchFamily="34" charset="-122"/>
                </a:rPr>
                <a:t>02</a:t>
              </a:r>
              <a:endParaRPr lang="zh-CN" altLang="en-US" sz="5400" b="1" dirty="0">
                <a:solidFill>
                  <a:srgbClr val="031F37"/>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3649" y="595771"/>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6695" y="436136"/>
            <a:ext cx="3213905" cy="500137"/>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rgbClr val="031F37"/>
                </a:solidFill>
                <a:ea typeface="微软雅黑" panose="020B0503020204020204" pitchFamily="34" charset="-122"/>
                <a:cs typeface="+mn-ea"/>
              </a:rPr>
              <a:t>对新法的总体把握</a:t>
            </a:r>
            <a:endParaRPr lang="en-GB" altLang="zh-CN" sz="2800" b="1" dirty="0">
              <a:solidFill>
                <a:srgbClr val="031F37"/>
              </a:solidFill>
              <a:ea typeface="微软雅黑" panose="020B0503020204020204" pitchFamily="34" charset="-122"/>
              <a:cs typeface="+mn-ea"/>
            </a:endParaRPr>
          </a:p>
        </p:txBody>
      </p:sp>
      <p:grpSp>
        <p:nvGrpSpPr>
          <p:cNvPr id="23" name="组合 22">
            <a:extLst>
              <a:ext uri="{FF2B5EF4-FFF2-40B4-BE49-F238E27FC236}">
                <a16:creationId xmlns:a16="http://schemas.microsoft.com/office/drawing/2014/main" id="{4DFDC279-C4FC-4688-86FC-766CC0433B57}"/>
              </a:ext>
            </a:extLst>
          </p:cNvPr>
          <p:cNvGrpSpPr/>
          <p:nvPr/>
        </p:nvGrpSpPr>
        <p:grpSpPr>
          <a:xfrm>
            <a:off x="467316" y="1392624"/>
            <a:ext cx="2469664" cy="576000"/>
            <a:chOff x="2886463" y="1853735"/>
            <a:chExt cx="4125634" cy="1139687"/>
          </a:xfrm>
        </p:grpSpPr>
        <p:sp>
          <p:nvSpPr>
            <p:cNvPr id="24" name="六边形 23">
              <a:extLst>
                <a:ext uri="{FF2B5EF4-FFF2-40B4-BE49-F238E27FC236}">
                  <a16:creationId xmlns:a16="http://schemas.microsoft.com/office/drawing/2014/main" id="{915FFA51-B0D8-4E51-96F2-7119B2021A99}"/>
                </a:ext>
              </a:extLst>
            </p:cNvPr>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25" name="稻壳儿 夏至夏末">
              <a:extLst>
                <a:ext uri="{FF2B5EF4-FFF2-40B4-BE49-F238E27FC236}">
                  <a16:creationId xmlns:a16="http://schemas.microsoft.com/office/drawing/2014/main" id="{9B68803C-C91F-49C7-8FBF-75BCF0CA9350}"/>
                </a:ext>
              </a:extLst>
            </p:cNvPr>
            <p:cNvSpPr txBox="1"/>
            <p:nvPr/>
          </p:nvSpPr>
          <p:spPr>
            <a:xfrm>
              <a:off x="3630295" y="1974283"/>
              <a:ext cx="3381802"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总体宗旨</a:t>
              </a:r>
            </a:p>
          </p:txBody>
        </p:sp>
      </p:grpSp>
      <p:sp>
        <p:nvSpPr>
          <p:cNvPr id="26" name="稻壳儿 夏至夏末">
            <a:extLst>
              <a:ext uri="{FF2B5EF4-FFF2-40B4-BE49-F238E27FC236}">
                <a16:creationId xmlns:a16="http://schemas.microsoft.com/office/drawing/2014/main" id="{1D995F62-EC02-4E3D-8871-09E5E966FECE}"/>
              </a:ext>
            </a:extLst>
          </p:cNvPr>
          <p:cNvSpPr txBox="1"/>
          <p:nvPr/>
        </p:nvSpPr>
        <p:spPr>
          <a:xfrm>
            <a:off x="3620200" y="1453317"/>
            <a:ext cx="5109091" cy="461665"/>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安全生产工作坚持中国共产党的领导</a:t>
            </a:r>
          </a:p>
        </p:txBody>
      </p:sp>
      <p:grpSp>
        <p:nvGrpSpPr>
          <p:cNvPr id="27" name="组合 26">
            <a:extLst>
              <a:ext uri="{FF2B5EF4-FFF2-40B4-BE49-F238E27FC236}">
                <a16:creationId xmlns:a16="http://schemas.microsoft.com/office/drawing/2014/main" id="{B46A3339-0699-4E58-B466-A3798B308F87}"/>
              </a:ext>
            </a:extLst>
          </p:cNvPr>
          <p:cNvGrpSpPr/>
          <p:nvPr/>
        </p:nvGrpSpPr>
        <p:grpSpPr>
          <a:xfrm>
            <a:off x="314135" y="3000976"/>
            <a:ext cx="2469600" cy="576000"/>
            <a:chOff x="2886463" y="3364483"/>
            <a:chExt cx="3869635" cy="1139687"/>
          </a:xfrm>
        </p:grpSpPr>
        <p:sp>
          <p:nvSpPr>
            <p:cNvPr id="28" name="六边形 27">
              <a:extLst>
                <a:ext uri="{FF2B5EF4-FFF2-40B4-BE49-F238E27FC236}">
                  <a16:creationId xmlns:a16="http://schemas.microsoft.com/office/drawing/2014/main" id="{94004617-17EE-4478-AA96-5E37467A1AC7}"/>
                </a:ext>
              </a:extLst>
            </p:cNvPr>
            <p:cNvSpPr/>
            <p:nvPr/>
          </p:nvSpPr>
          <p:spPr>
            <a:xfrm>
              <a:off x="2886463" y="3364483"/>
              <a:ext cx="3869635" cy="11396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31" name="稻壳儿 夏至夏末">
              <a:extLst>
                <a:ext uri="{FF2B5EF4-FFF2-40B4-BE49-F238E27FC236}">
                  <a16:creationId xmlns:a16="http://schemas.microsoft.com/office/drawing/2014/main" id="{FCFC6EF6-EBCC-42F6-A9CD-4FE9F20A1A26}"/>
                </a:ext>
              </a:extLst>
            </p:cNvPr>
            <p:cNvSpPr txBox="1"/>
            <p:nvPr/>
          </p:nvSpPr>
          <p:spPr>
            <a:xfrm>
              <a:off x="3712089" y="3477595"/>
              <a:ext cx="2218384"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总体方针</a:t>
              </a:r>
            </a:p>
          </p:txBody>
        </p:sp>
      </p:grpSp>
      <p:sp>
        <p:nvSpPr>
          <p:cNvPr id="32" name="稻壳儿 夏至夏末">
            <a:extLst>
              <a:ext uri="{FF2B5EF4-FFF2-40B4-BE49-F238E27FC236}">
                <a16:creationId xmlns:a16="http://schemas.microsoft.com/office/drawing/2014/main" id="{899EB74E-0AD2-4008-AC91-E30F69B931D6}"/>
              </a:ext>
            </a:extLst>
          </p:cNvPr>
          <p:cNvSpPr txBox="1"/>
          <p:nvPr/>
        </p:nvSpPr>
        <p:spPr>
          <a:xfrm>
            <a:off x="3620200" y="2873476"/>
            <a:ext cx="7781808" cy="830997"/>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安全生产工作应当以人为本，坚持人民至上、生命至上，坚持安全第一、预防为主、综合治理</a:t>
            </a:r>
          </a:p>
        </p:txBody>
      </p:sp>
      <p:grpSp>
        <p:nvGrpSpPr>
          <p:cNvPr id="33" name="组合 32">
            <a:extLst>
              <a:ext uri="{FF2B5EF4-FFF2-40B4-BE49-F238E27FC236}">
                <a16:creationId xmlns:a16="http://schemas.microsoft.com/office/drawing/2014/main" id="{FCC06B6B-6C18-4A56-9FBB-E582878B7E5E}"/>
              </a:ext>
            </a:extLst>
          </p:cNvPr>
          <p:cNvGrpSpPr/>
          <p:nvPr/>
        </p:nvGrpSpPr>
        <p:grpSpPr>
          <a:xfrm>
            <a:off x="314135" y="4904900"/>
            <a:ext cx="2316419" cy="576000"/>
            <a:chOff x="2886463" y="1853735"/>
            <a:chExt cx="3869635" cy="1139687"/>
          </a:xfrm>
        </p:grpSpPr>
        <p:sp>
          <p:nvSpPr>
            <p:cNvPr id="34" name="六边形 33">
              <a:extLst>
                <a:ext uri="{FF2B5EF4-FFF2-40B4-BE49-F238E27FC236}">
                  <a16:creationId xmlns:a16="http://schemas.microsoft.com/office/drawing/2014/main" id="{5973219D-5342-4873-94AB-AE541FBB0EF2}"/>
                </a:ext>
              </a:extLst>
            </p:cNvPr>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35" name="稻壳儿 夏至夏末">
              <a:extLst>
                <a:ext uri="{FF2B5EF4-FFF2-40B4-BE49-F238E27FC236}">
                  <a16:creationId xmlns:a16="http://schemas.microsoft.com/office/drawing/2014/main" id="{865F4B78-7E52-4E4D-97C1-D1F964213AA7}"/>
                </a:ext>
              </a:extLst>
            </p:cNvPr>
            <p:cNvSpPr txBox="1"/>
            <p:nvPr/>
          </p:nvSpPr>
          <p:spPr>
            <a:xfrm>
              <a:off x="3630296" y="1974283"/>
              <a:ext cx="2410607"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总体机制</a:t>
              </a:r>
            </a:p>
          </p:txBody>
        </p:sp>
      </p:grpSp>
      <p:sp>
        <p:nvSpPr>
          <p:cNvPr id="36" name="稻壳儿 夏至夏末">
            <a:extLst>
              <a:ext uri="{FF2B5EF4-FFF2-40B4-BE49-F238E27FC236}">
                <a16:creationId xmlns:a16="http://schemas.microsoft.com/office/drawing/2014/main" id="{5BAAA76F-001B-4B01-BCC5-B2D4743DA0D0}"/>
              </a:ext>
            </a:extLst>
          </p:cNvPr>
          <p:cNvSpPr txBox="1"/>
          <p:nvPr/>
        </p:nvSpPr>
        <p:spPr>
          <a:xfrm>
            <a:off x="3620200" y="4777401"/>
            <a:ext cx="7781808" cy="830997"/>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管行业必须管安全、管业务必须管安全、管生产经营必须管安全</a:t>
            </a:r>
          </a:p>
        </p:txBody>
      </p:sp>
    </p:spTree>
    <p:extLst>
      <p:ext uri="{BB962C8B-B14F-4D97-AF65-F5344CB8AC3E}">
        <p14:creationId xmlns:p14="http://schemas.microsoft.com/office/powerpoint/2010/main" val="761603163"/>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3649" y="595771"/>
            <a:ext cx="10806667" cy="340502"/>
            <a:chOff x="743649" y="595771"/>
            <a:chExt cx="10806667" cy="340502"/>
          </a:xfrm>
          <a:solidFill>
            <a:srgbClr val="031F37"/>
          </a:solidFill>
        </p:grpSpPr>
        <p:cxnSp>
          <p:nvCxnSpPr>
            <p:cNvPr id="6" name="直接连接符 5"/>
            <p:cNvCxnSpPr/>
            <p:nvPr/>
          </p:nvCxnSpPr>
          <p:spPr>
            <a:xfrm>
              <a:off x="1388968" y="936273"/>
              <a:ext cx="10161348" cy="0"/>
            </a:xfrm>
            <a:prstGeom prst="line">
              <a:avLst/>
            </a:prstGeom>
            <a:grpFill/>
            <a:ln>
              <a:solidFill>
                <a:srgbClr val="031F37"/>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743649" y="595771"/>
              <a:ext cx="645319" cy="340502"/>
              <a:chOff x="0" y="0"/>
              <a:chExt cx="1041399" cy="549275"/>
            </a:xfrm>
            <a:grp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031F37"/>
                  </a:solidFill>
                  <a:ea typeface="微软雅黑" panose="020B0503020204020204" pitchFamily="34" charset="-122"/>
                </a:endParaRPr>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31F37"/>
                  </a:solidFill>
                  <a:ea typeface="微软雅黑" panose="020B0503020204020204" pitchFamily="34" charset="-122"/>
                </a:endParaRPr>
              </a:p>
            </p:txBody>
          </p:sp>
        </p:grpSp>
      </p:grpSp>
      <p:sp>
        <p:nvSpPr>
          <p:cNvPr id="13" name="矩形 12"/>
          <p:cNvSpPr/>
          <p:nvPr/>
        </p:nvSpPr>
        <p:spPr>
          <a:xfrm rot="10800000" flipV="1">
            <a:off x="1586695" y="436136"/>
            <a:ext cx="3213905" cy="500137"/>
          </a:xfrm>
          <a:prstGeom prst="rect">
            <a:avLst/>
          </a:prstGeom>
          <a:ln w="15875">
            <a:noFill/>
          </a:ln>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rgbClr val="031F37"/>
                </a:solidFill>
                <a:ea typeface="微软雅黑" panose="020B0503020204020204" pitchFamily="34" charset="-122"/>
                <a:cs typeface="+mn-ea"/>
              </a:rPr>
              <a:t>总体要求</a:t>
            </a:r>
            <a:endParaRPr lang="en-GB" altLang="zh-CN" sz="2800" b="1" dirty="0">
              <a:solidFill>
                <a:srgbClr val="031F37"/>
              </a:solidFill>
              <a:ea typeface="微软雅黑" panose="020B0503020204020204" pitchFamily="34" charset="-122"/>
              <a:cs typeface="+mn-ea"/>
            </a:endParaRPr>
          </a:p>
        </p:txBody>
      </p:sp>
      <p:grpSp>
        <p:nvGrpSpPr>
          <p:cNvPr id="23" name="组合 22">
            <a:extLst>
              <a:ext uri="{FF2B5EF4-FFF2-40B4-BE49-F238E27FC236}">
                <a16:creationId xmlns:a16="http://schemas.microsoft.com/office/drawing/2014/main" id="{4DFDC279-C4FC-4688-86FC-766CC0433B57}"/>
              </a:ext>
            </a:extLst>
          </p:cNvPr>
          <p:cNvGrpSpPr/>
          <p:nvPr/>
        </p:nvGrpSpPr>
        <p:grpSpPr>
          <a:xfrm>
            <a:off x="467316" y="1392624"/>
            <a:ext cx="2316419" cy="576000"/>
            <a:chOff x="2886463" y="1853735"/>
            <a:chExt cx="3869635" cy="1139687"/>
          </a:xfrm>
        </p:grpSpPr>
        <p:sp>
          <p:nvSpPr>
            <p:cNvPr id="24" name="六边形 23">
              <a:extLst>
                <a:ext uri="{FF2B5EF4-FFF2-40B4-BE49-F238E27FC236}">
                  <a16:creationId xmlns:a16="http://schemas.microsoft.com/office/drawing/2014/main" id="{915FFA51-B0D8-4E51-96F2-7119B2021A99}"/>
                </a:ext>
              </a:extLst>
            </p:cNvPr>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25" name="稻壳儿 夏至夏末">
              <a:extLst>
                <a:ext uri="{FF2B5EF4-FFF2-40B4-BE49-F238E27FC236}">
                  <a16:creationId xmlns:a16="http://schemas.microsoft.com/office/drawing/2014/main" id="{9B68803C-C91F-49C7-8FBF-75BCF0CA9350}"/>
                </a:ext>
              </a:extLst>
            </p:cNvPr>
            <p:cNvSpPr txBox="1"/>
            <p:nvPr/>
          </p:nvSpPr>
          <p:spPr>
            <a:xfrm>
              <a:off x="3630296" y="1974283"/>
              <a:ext cx="2365082"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首要任务</a:t>
              </a:r>
            </a:p>
          </p:txBody>
        </p:sp>
      </p:grpSp>
      <p:sp>
        <p:nvSpPr>
          <p:cNvPr id="26" name="稻壳儿 夏至夏末">
            <a:extLst>
              <a:ext uri="{FF2B5EF4-FFF2-40B4-BE49-F238E27FC236}">
                <a16:creationId xmlns:a16="http://schemas.microsoft.com/office/drawing/2014/main" id="{1D995F62-EC02-4E3D-8871-09E5E966FECE}"/>
              </a:ext>
            </a:extLst>
          </p:cNvPr>
          <p:cNvSpPr txBox="1"/>
          <p:nvPr/>
        </p:nvSpPr>
        <p:spPr>
          <a:xfrm>
            <a:off x="3620200" y="1453317"/>
            <a:ext cx="7781808" cy="830997"/>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把保护人民生命安全摆在首位，从源头上防范化解重大安全风险</a:t>
            </a:r>
          </a:p>
        </p:txBody>
      </p:sp>
      <p:grpSp>
        <p:nvGrpSpPr>
          <p:cNvPr id="27" name="组合 26">
            <a:extLst>
              <a:ext uri="{FF2B5EF4-FFF2-40B4-BE49-F238E27FC236}">
                <a16:creationId xmlns:a16="http://schemas.microsoft.com/office/drawing/2014/main" id="{B46A3339-0699-4E58-B466-A3798B308F87}"/>
              </a:ext>
            </a:extLst>
          </p:cNvPr>
          <p:cNvGrpSpPr/>
          <p:nvPr/>
        </p:nvGrpSpPr>
        <p:grpSpPr>
          <a:xfrm>
            <a:off x="314135" y="3000976"/>
            <a:ext cx="2469599" cy="576000"/>
            <a:chOff x="2886463" y="3364483"/>
            <a:chExt cx="3869635" cy="1139687"/>
          </a:xfrm>
        </p:grpSpPr>
        <p:sp>
          <p:nvSpPr>
            <p:cNvPr id="28" name="六边形 27">
              <a:extLst>
                <a:ext uri="{FF2B5EF4-FFF2-40B4-BE49-F238E27FC236}">
                  <a16:creationId xmlns:a16="http://schemas.microsoft.com/office/drawing/2014/main" id="{94004617-17EE-4478-AA96-5E37467A1AC7}"/>
                </a:ext>
              </a:extLst>
            </p:cNvPr>
            <p:cNvSpPr/>
            <p:nvPr/>
          </p:nvSpPr>
          <p:spPr>
            <a:xfrm>
              <a:off x="2886463" y="3364483"/>
              <a:ext cx="3869635" cy="11396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31" name="稻壳儿 夏至夏末">
              <a:extLst>
                <a:ext uri="{FF2B5EF4-FFF2-40B4-BE49-F238E27FC236}">
                  <a16:creationId xmlns:a16="http://schemas.microsoft.com/office/drawing/2014/main" id="{FCFC6EF6-EBCC-42F6-A9CD-4FE9F20A1A26}"/>
                </a:ext>
              </a:extLst>
            </p:cNvPr>
            <p:cNvSpPr txBox="1"/>
            <p:nvPr/>
          </p:nvSpPr>
          <p:spPr>
            <a:xfrm>
              <a:off x="3712089" y="3477595"/>
              <a:ext cx="2218385"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最终目标</a:t>
              </a:r>
            </a:p>
          </p:txBody>
        </p:sp>
      </p:grpSp>
      <p:sp>
        <p:nvSpPr>
          <p:cNvPr id="32" name="稻壳儿 夏至夏末">
            <a:extLst>
              <a:ext uri="{FF2B5EF4-FFF2-40B4-BE49-F238E27FC236}">
                <a16:creationId xmlns:a16="http://schemas.microsoft.com/office/drawing/2014/main" id="{899EB74E-0AD2-4008-AC91-E30F69B931D6}"/>
              </a:ext>
            </a:extLst>
          </p:cNvPr>
          <p:cNvSpPr txBox="1"/>
          <p:nvPr/>
        </p:nvSpPr>
        <p:spPr>
          <a:xfrm>
            <a:off x="3620200" y="3069192"/>
            <a:ext cx="7781808" cy="461665"/>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保障安全生产、维护社会和谐、实现安全发展</a:t>
            </a:r>
          </a:p>
        </p:txBody>
      </p:sp>
      <p:grpSp>
        <p:nvGrpSpPr>
          <p:cNvPr id="33" name="组合 32">
            <a:extLst>
              <a:ext uri="{FF2B5EF4-FFF2-40B4-BE49-F238E27FC236}">
                <a16:creationId xmlns:a16="http://schemas.microsoft.com/office/drawing/2014/main" id="{FCC06B6B-6C18-4A56-9FBB-E582878B7E5E}"/>
              </a:ext>
            </a:extLst>
          </p:cNvPr>
          <p:cNvGrpSpPr/>
          <p:nvPr/>
        </p:nvGrpSpPr>
        <p:grpSpPr>
          <a:xfrm>
            <a:off x="314135" y="4904900"/>
            <a:ext cx="2316419" cy="576000"/>
            <a:chOff x="2886463" y="1853735"/>
            <a:chExt cx="3869635" cy="1139687"/>
          </a:xfrm>
        </p:grpSpPr>
        <p:sp>
          <p:nvSpPr>
            <p:cNvPr id="34" name="六边形 33">
              <a:extLst>
                <a:ext uri="{FF2B5EF4-FFF2-40B4-BE49-F238E27FC236}">
                  <a16:creationId xmlns:a16="http://schemas.microsoft.com/office/drawing/2014/main" id="{5973219D-5342-4873-94AB-AE541FBB0EF2}"/>
                </a:ext>
              </a:extLst>
            </p:cNvPr>
            <p:cNvSpPr/>
            <p:nvPr/>
          </p:nvSpPr>
          <p:spPr>
            <a:xfrm>
              <a:off x="2886463" y="1853735"/>
              <a:ext cx="3869635" cy="1139687"/>
            </a:xfrm>
            <a:prstGeom prst="hexagon">
              <a:avLst/>
            </a:prstGeom>
            <a:solidFill>
              <a:srgbClr val="03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0965" algn="l" defTabSz="913765" rtl="0" eaLnBrk="1" latinLnBrk="0" hangingPunct="1">
                <a:defRPr sz="1800" kern="1200">
                  <a:solidFill>
                    <a:schemeClr val="lt1"/>
                  </a:solidFill>
                  <a:latin typeface="+mn-lt"/>
                  <a:ea typeface="+mn-ea"/>
                  <a:cs typeface="+mn-cs"/>
                </a:defRPr>
              </a:lvl4pPr>
              <a:lvl5pPr marL="1828165" algn="l" defTabSz="913765" rtl="0" eaLnBrk="1" latinLnBrk="0" hangingPunct="1">
                <a:defRPr sz="1800" kern="1200">
                  <a:solidFill>
                    <a:schemeClr val="lt1"/>
                  </a:solidFill>
                  <a:latin typeface="+mn-lt"/>
                  <a:ea typeface="+mn-ea"/>
                  <a:cs typeface="+mn-cs"/>
                </a:defRPr>
              </a:lvl5pPr>
              <a:lvl6pPr marL="2285365"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130" algn="l" defTabSz="913765" rtl="0" eaLnBrk="1" latinLnBrk="0" hangingPunct="1">
                <a:defRPr sz="1800" kern="1200">
                  <a:solidFill>
                    <a:schemeClr val="lt1"/>
                  </a:solidFill>
                  <a:latin typeface="+mn-lt"/>
                  <a:ea typeface="+mn-ea"/>
                  <a:cs typeface="+mn-cs"/>
                </a:defRPr>
              </a:lvl8pPr>
              <a:lvl9pPr marL="3656330" algn="l" defTabSz="913765" rtl="0" eaLnBrk="1" latinLnBrk="0" hangingPunct="1">
                <a:defRPr sz="1800" kern="1200">
                  <a:solidFill>
                    <a:schemeClr val="lt1"/>
                  </a:solidFill>
                  <a:latin typeface="+mn-lt"/>
                  <a:ea typeface="+mn-ea"/>
                  <a:cs typeface="+mn-cs"/>
                </a:defRPr>
              </a:lvl9pPr>
            </a:lstStyle>
            <a:p>
              <a:pPr algn="ctr"/>
              <a:endParaRPr lang="zh-CN" altLang="en-US">
                <a:solidFill>
                  <a:srgbClr val="031F37"/>
                </a:solidFill>
                <a:ea typeface="微软雅黑" panose="020B0503020204020204" pitchFamily="34" charset="-122"/>
              </a:endParaRPr>
            </a:p>
          </p:txBody>
        </p:sp>
        <p:sp>
          <p:nvSpPr>
            <p:cNvPr id="35" name="稻壳儿 夏至夏末">
              <a:extLst>
                <a:ext uri="{FF2B5EF4-FFF2-40B4-BE49-F238E27FC236}">
                  <a16:creationId xmlns:a16="http://schemas.microsoft.com/office/drawing/2014/main" id="{865F4B78-7E52-4E4D-97C1-D1F964213AA7}"/>
                </a:ext>
              </a:extLst>
            </p:cNvPr>
            <p:cNvSpPr txBox="1"/>
            <p:nvPr/>
          </p:nvSpPr>
          <p:spPr>
            <a:xfrm>
              <a:off x="3630296" y="1974283"/>
              <a:ext cx="2365082" cy="913461"/>
            </a:xfrm>
            <a:prstGeom prst="rect">
              <a:avLst/>
            </a:prstGeom>
            <a:noFill/>
          </p:spPr>
          <p:txBody>
            <a:bodyPr wrap="non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chemeClr val="bg1"/>
                  </a:solidFill>
                  <a:ea typeface="微软雅黑" panose="020B0503020204020204" pitchFamily="34" charset="-122"/>
                </a:rPr>
                <a:t>法律途径</a:t>
              </a:r>
            </a:p>
          </p:txBody>
        </p:sp>
      </p:grpSp>
      <p:sp>
        <p:nvSpPr>
          <p:cNvPr id="36" name="稻壳儿 夏至夏末">
            <a:extLst>
              <a:ext uri="{FF2B5EF4-FFF2-40B4-BE49-F238E27FC236}">
                <a16:creationId xmlns:a16="http://schemas.microsoft.com/office/drawing/2014/main" id="{5BAAA76F-001B-4B01-BCC5-B2D4743DA0D0}"/>
              </a:ext>
            </a:extLst>
          </p:cNvPr>
          <p:cNvSpPr txBox="1"/>
          <p:nvPr/>
        </p:nvSpPr>
        <p:spPr>
          <a:xfrm>
            <a:off x="3620200" y="4965825"/>
            <a:ext cx="7781808" cy="461665"/>
          </a:xfrm>
          <a:prstGeom prst="rect">
            <a:avLst/>
          </a:prstGeom>
          <a:noFill/>
        </p:spPr>
        <p:txBody>
          <a:bodyPr wrap="square" rtlCol="0">
            <a:spAutoFit/>
          </a:bodyPr>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a:lstStyle>
          <a:p>
            <a:r>
              <a:rPr lang="zh-CN" altLang="en-US" sz="2400" b="1" dirty="0">
                <a:solidFill>
                  <a:srgbClr val="031F37"/>
                </a:solidFill>
                <a:ea typeface="微软雅黑" panose="020B0503020204020204" pitchFamily="34" charset="-122"/>
              </a:rPr>
              <a:t>全面提升安全生产工作摆位，全面提升企业主体责任</a:t>
            </a:r>
          </a:p>
        </p:txBody>
      </p:sp>
    </p:spTree>
    <p:extLst>
      <p:ext uri="{BB962C8B-B14F-4D97-AF65-F5344CB8AC3E}">
        <p14:creationId xmlns:p14="http://schemas.microsoft.com/office/powerpoint/2010/main" val="2384771449"/>
      </p:ext>
    </p:extLst>
  </p:cSld>
  <p:clrMapOvr>
    <a:masterClrMapping/>
  </p:clrMapOvr>
  <p:transition spd="slow">
    <p:comb/>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3451</TotalTime>
  <Words>10151</Words>
  <Application>Microsoft Office PowerPoint</Application>
  <PresentationFormat>宽屏</PresentationFormat>
  <Paragraphs>395</Paragraphs>
  <Slides>52</Slides>
  <Notes>0</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52</vt:i4>
      </vt:variant>
    </vt:vector>
  </HeadingPairs>
  <TitlesOfParts>
    <vt:vector size="59" baseType="lpstr">
      <vt:lpstr>等线</vt:lpstr>
      <vt:lpstr>等线 Light</vt:lpstr>
      <vt:lpstr>楷体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MLOONG</dc:creator>
  <cp:lastModifiedBy>5：00 am</cp:lastModifiedBy>
  <cp:revision>34</cp:revision>
  <dcterms:created xsi:type="dcterms:W3CDTF">2019-11-21T03:41:00Z</dcterms:created>
  <dcterms:modified xsi:type="dcterms:W3CDTF">2021-08-12T08:44:36Z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3CAD923D1BBA43FBB680BBF3105FA6AD</vt:lpwstr>
  </property>
  <property fmtid="{D5CDD505-2E9C-101B-9397-08002B2CF9AE}" pid="3" name="KSOProductBuildVer">
    <vt:lpwstr>2052-11.1.0.10495</vt:lpwstr>
  </property>
</Properties>
</file>